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Epilogue" panose="020B0604020202020204" charset="0"/>
      <p:regular r:id="rId19"/>
    </p:embeddedFont>
    <p:embeddedFont>
      <p:font typeface="Fraunces Medium" panose="020B0604020202020204" charset="0"/>
      <p:regular r:id="rId20"/>
    </p:embeddedFont>
  </p:embeddedFontLst>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719" autoAdjust="0"/>
  </p:normalViewPr>
  <p:slideViewPr>
    <p:cSldViewPr snapToGrid="0" snapToObjects="1">
      <p:cViewPr varScale="1">
        <p:scale>
          <a:sx n="76" d="100"/>
          <a:sy n="76" d="100"/>
        </p:scale>
        <p:origin x="13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09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afternoon, everyone. My name is Yiannis Mantzakos, and on behalf of my co-</a:t>
            </a:r>
            <a:r>
              <a:rPr lang="en-US" sz="1200" kern="1200" dirty="0" err="1">
                <a:solidFill>
                  <a:schemeClr val="tx1"/>
                </a:solidFill>
                <a:effectLst/>
                <a:latin typeface="+mn-lt"/>
                <a:ea typeface="+mn-ea"/>
                <a:cs typeface="+mn-cs"/>
              </a:rPr>
              <a:t>writters</a:t>
            </a:r>
            <a:r>
              <a:rPr lang="en-US" sz="1200" kern="1200" dirty="0">
                <a:solidFill>
                  <a:schemeClr val="tx1"/>
                </a:solidFill>
                <a:effectLst/>
                <a:latin typeface="+mn-lt"/>
                <a:ea typeface="+mn-ea"/>
                <a:cs typeface="+mn-cs"/>
              </a:rPr>
              <a:t> and professors from the University of West Attica, it's an honor to be here today.</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presentation is titled </a:t>
            </a:r>
            <a:r>
              <a:rPr lang="en-US" sz="1200" b="1" kern="1200" dirty="0">
                <a:solidFill>
                  <a:schemeClr val="tx1"/>
                </a:solidFill>
                <a:effectLst/>
                <a:latin typeface="+mn-lt"/>
                <a:ea typeface="+mn-ea"/>
                <a:cs typeface="+mn-cs"/>
              </a:rPr>
              <a:t>"Revisiting Business Theory and Intellectual Capital in the Digital Era"</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 the next 15 minutes, we will examine how essential both of these frameworks are to support organizations in flourishing within today’s knowledge-based economy".</a:t>
            </a:r>
            <a:endParaRPr lang="el-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 these two frameworks—Drucker's theory and Intellectual Capital—connect? As this slide illustrates, there are direct and powerful parallels.</a:t>
            </a:r>
          </a:p>
          <a:p>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Drucker’s concept of the </a:t>
            </a:r>
            <a:r>
              <a:rPr lang="en-US" sz="1200" b="1" kern="1200" dirty="0">
                <a:solidFill>
                  <a:schemeClr val="tx1"/>
                </a:solidFill>
                <a:effectLst/>
                <a:latin typeface="+mn-lt"/>
                <a:ea typeface="+mn-ea"/>
                <a:cs typeface="+mn-cs"/>
              </a:rPr>
              <a:t>Environment</a:t>
            </a:r>
            <a:r>
              <a:rPr lang="en-US" sz="1200" kern="1200" dirty="0">
                <a:solidFill>
                  <a:schemeClr val="tx1"/>
                </a:solidFill>
                <a:effectLst/>
                <a:latin typeface="+mn-lt"/>
                <a:ea typeface="+mn-ea"/>
                <a:cs typeface="+mn-cs"/>
              </a:rPr>
              <a:t> aligns perfectly with </a:t>
            </a:r>
            <a:r>
              <a:rPr lang="en-US" sz="1200" b="1" kern="1200" dirty="0">
                <a:solidFill>
                  <a:schemeClr val="tx1"/>
                </a:solidFill>
                <a:effectLst/>
                <a:latin typeface="+mn-lt"/>
                <a:ea typeface="+mn-ea"/>
                <a:cs typeface="+mn-cs"/>
              </a:rPr>
              <a:t>Relational Capital</a:t>
            </a:r>
            <a:r>
              <a:rPr lang="en-US" sz="1200" kern="1200" dirty="0">
                <a:solidFill>
                  <a:schemeClr val="tx1"/>
                </a:solidFill>
                <a:effectLst/>
                <a:latin typeface="+mn-lt"/>
                <a:ea typeface="+mn-ea"/>
                <a:cs typeface="+mn-cs"/>
              </a:rPr>
              <a:t>. An organization understands and navigates its market through its relationships with customers and stakeholders. </a:t>
            </a:r>
          </a:p>
          <a:p>
            <a:pPr lvl="0"/>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Drucker's </a:t>
            </a:r>
            <a:r>
              <a:rPr lang="en-US" sz="1200" b="1" kern="1200" dirty="0">
                <a:solidFill>
                  <a:schemeClr val="tx1"/>
                </a:solidFill>
                <a:effectLst/>
                <a:latin typeface="+mn-lt"/>
                <a:ea typeface="+mn-ea"/>
                <a:cs typeface="+mn-cs"/>
              </a:rPr>
              <a:t>Mission</a:t>
            </a:r>
            <a:r>
              <a:rPr lang="en-US" sz="1200" kern="1200" dirty="0">
                <a:solidFill>
                  <a:schemeClr val="tx1"/>
                </a:solidFill>
                <a:effectLst/>
                <a:latin typeface="+mn-lt"/>
                <a:ea typeface="+mn-ea"/>
                <a:cs typeface="+mn-cs"/>
              </a:rPr>
              <a:t> is matching with </a:t>
            </a:r>
            <a:r>
              <a:rPr lang="en-US" sz="1200" b="1" kern="1200" dirty="0">
                <a:solidFill>
                  <a:schemeClr val="tx1"/>
                </a:solidFill>
                <a:effectLst/>
                <a:latin typeface="+mn-lt"/>
                <a:ea typeface="+mn-ea"/>
                <a:cs typeface="+mn-cs"/>
              </a:rPr>
              <a:t>Structural Capital</a:t>
            </a:r>
            <a:r>
              <a:rPr lang="en-US" sz="1200" kern="1200" dirty="0">
                <a:solidFill>
                  <a:schemeClr val="tx1"/>
                </a:solidFill>
                <a:effectLst/>
                <a:latin typeface="+mn-lt"/>
                <a:ea typeface="+mn-ea"/>
                <a:cs typeface="+mn-cs"/>
              </a:rPr>
              <a:t>, the systems and processes it creates. </a:t>
            </a:r>
          </a:p>
          <a:p>
            <a:pPr lvl="0"/>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Drucker’s </a:t>
            </a:r>
            <a:r>
              <a:rPr lang="en-US" sz="1200" b="1" kern="1200" dirty="0">
                <a:solidFill>
                  <a:schemeClr val="tx1"/>
                </a:solidFill>
                <a:effectLst/>
                <a:latin typeface="+mn-lt"/>
                <a:ea typeface="+mn-ea"/>
                <a:cs typeface="+mn-cs"/>
              </a:rPr>
              <a:t>Core Competencies</a:t>
            </a:r>
            <a:r>
              <a:rPr lang="en-US" sz="1200" kern="1200" dirty="0">
                <a:solidFill>
                  <a:schemeClr val="tx1"/>
                </a:solidFill>
                <a:effectLst/>
                <a:latin typeface="+mn-lt"/>
                <a:ea typeface="+mn-ea"/>
                <a:cs typeface="+mn-cs"/>
              </a:rPr>
              <a:t> are a direct result of its </a:t>
            </a:r>
            <a:r>
              <a:rPr lang="en-US" sz="1200" b="1" kern="1200" dirty="0">
                <a:solidFill>
                  <a:schemeClr val="tx1"/>
                </a:solidFill>
                <a:effectLst/>
                <a:latin typeface="+mn-lt"/>
                <a:ea typeface="+mn-ea"/>
                <a:cs typeface="+mn-cs"/>
              </a:rPr>
              <a:t>Human Capital</a:t>
            </a:r>
            <a:r>
              <a:rPr lang="en-US" sz="1200" kern="1200" dirty="0">
                <a:solidFill>
                  <a:schemeClr val="tx1"/>
                </a:solidFill>
                <a:effectLst/>
                <a:latin typeface="+mn-lt"/>
                <a:ea typeface="+mn-ea"/>
                <a:cs typeface="+mn-cs"/>
              </a:rPr>
              <a:t>—the unique skills and capabilities of its workforce.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they align beautifully, the two frameworks also have different focal points.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 terms of similarities, both focus on non-physical assets, both emphasize the need for continuous evaluation, and both aim to create value that goes beyond simple financial metrics.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key differences lie in their approach. Drucker’s theory is more philosophical, focusing on the foundational principles that guide strategy.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Intellectual Capital, on the other hand, is more measurement-oriented, providing tools to optimize these intangible assets."</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some real-world examples that bring this to life.</a:t>
            </a:r>
          </a:p>
          <a:p>
            <a:endParaRPr lang="el-G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Microsoft</a:t>
            </a:r>
            <a:r>
              <a:rPr lang="en-US" sz="1200" kern="1200" dirty="0">
                <a:solidFill>
                  <a:schemeClr val="tx1"/>
                </a:solidFill>
                <a:effectLst/>
                <a:latin typeface="+mn-lt"/>
                <a:ea typeface="+mn-ea"/>
                <a:cs typeface="+mn-cs"/>
              </a:rPr>
              <a:t> In 1995, for every $1 of recorded value, the market saw $9 in additional value not on it's balance sheet—demonstrating the power of intellectual capital.</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consider a consulting firm like </a:t>
            </a:r>
            <a:r>
              <a:rPr lang="en-US" sz="1200" b="1" kern="1200" dirty="0">
                <a:solidFill>
                  <a:schemeClr val="tx1"/>
                </a:solidFill>
                <a:effectLst/>
                <a:latin typeface="+mn-lt"/>
                <a:ea typeface="+mn-ea"/>
                <a:cs typeface="+mn-cs"/>
              </a:rPr>
              <a:t>McKinsey</a:t>
            </a:r>
            <a:r>
              <a:rPr lang="en-US" sz="1200" kern="1200" dirty="0">
                <a:solidFill>
                  <a:schemeClr val="tx1"/>
                </a:solidFill>
                <a:effectLst/>
                <a:latin typeface="+mn-lt"/>
                <a:ea typeface="+mn-ea"/>
                <a:cs typeface="+mn-cs"/>
              </a:rPr>
              <a:t>. Their entire business model is selling human capital. Clients pay enormous sums for the analytical knowledge and expertise of their consultants.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there's </a:t>
            </a:r>
            <a:r>
              <a:rPr lang="en-US" sz="1200" b="1" kern="1200" dirty="0">
                <a:solidFill>
                  <a:schemeClr val="tx1"/>
                </a:solidFill>
                <a:effectLst/>
                <a:latin typeface="+mn-lt"/>
                <a:ea typeface="+mn-ea"/>
                <a:cs typeface="+mn-cs"/>
              </a:rPr>
              <a:t>Nike</a:t>
            </a:r>
            <a:r>
              <a:rPr lang="en-US" sz="1200" kern="1200" dirty="0">
                <a:solidFill>
                  <a:schemeClr val="tx1"/>
                </a:solidFill>
                <a:effectLst/>
                <a:latin typeface="+mn-lt"/>
                <a:ea typeface="+mn-ea"/>
                <a:cs typeface="+mn-cs"/>
              </a:rPr>
              <a:t>. Nike's value isn't in factories; it's in its knowledge-based activities: R&amp;D, design, and marketing—all powerful forms of intellectual capital."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examples highlight the importance of strategic adaptation.</a:t>
            </a:r>
          </a:p>
          <a:p>
            <a:endParaRPr lang="el-G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IBM</a:t>
            </a:r>
            <a:r>
              <a:rPr lang="en-US" sz="1200" kern="1200" dirty="0">
                <a:solidFill>
                  <a:schemeClr val="tx1"/>
                </a:solidFill>
                <a:effectLst/>
                <a:latin typeface="+mn-lt"/>
                <a:ea typeface="+mn-ea"/>
                <a:cs typeface="+mn-cs"/>
              </a:rPr>
              <a:t> faced a crisis because its core assumptions became outdated. It tried to manage its new PC business with the same logic as its old mainframe business, assuming that "a computer is just a computer." This failure to adapt its thinking led to a strategic paralysis.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look at </a:t>
            </a:r>
            <a:r>
              <a:rPr lang="en-US" sz="1200" b="1" kern="1200" dirty="0">
                <a:solidFill>
                  <a:schemeClr val="tx1"/>
                </a:solidFill>
                <a:effectLst/>
                <a:latin typeface="+mn-lt"/>
                <a:ea typeface="+mn-ea"/>
                <a:cs typeface="+mn-cs"/>
              </a:rPr>
              <a:t>Merck</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Sony</a:t>
            </a:r>
            <a:r>
              <a:rPr lang="en-US" sz="1200" kern="1200" dirty="0">
                <a:solidFill>
                  <a:schemeClr val="tx1"/>
                </a:solidFill>
                <a:effectLst/>
                <a:latin typeface="+mn-lt"/>
                <a:ea typeface="+mn-ea"/>
                <a:cs typeface="+mn-cs"/>
              </a:rPr>
              <a:t>. The CEO of Merck proactively shifted the company's strategy by acquiring a distributor of generic medication, even when the company was at its peak.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Similarly, Sony redefined itself from a hardware maker to a software and content company by acquiring a Hollywood studio, creating new demand for its devices."</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it's worth noting that our discussion is closely related to other concepts.</a:t>
            </a:r>
            <a:endParaRPr lang="el-G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Knowledge Management</a:t>
            </a:r>
            <a:r>
              <a:rPr lang="en-US" sz="1200" kern="1200" dirty="0">
                <a:solidFill>
                  <a:schemeClr val="tx1"/>
                </a:solidFill>
                <a:effectLst/>
                <a:latin typeface="+mn-lt"/>
                <a:ea typeface="+mn-ea"/>
                <a:cs typeface="+mn-cs"/>
              </a:rPr>
              <a:t> provides tools and processes to ensure that human and structural capital are used effectively, supporting continuous learning. </a:t>
            </a:r>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t>
            </a:r>
            <a:r>
              <a:rPr lang="en-US" sz="1200" b="1" kern="1200" dirty="0">
                <a:solidFill>
                  <a:schemeClr val="tx1"/>
                </a:solidFill>
                <a:effectLst/>
                <a:latin typeface="+mn-lt"/>
                <a:ea typeface="+mn-ea"/>
                <a:cs typeface="+mn-cs"/>
              </a:rPr>
              <a:t>Social Capital</a:t>
            </a:r>
            <a:r>
              <a:rPr lang="en-US" sz="1200" kern="1200" dirty="0">
                <a:solidFill>
                  <a:schemeClr val="tx1"/>
                </a:solidFill>
                <a:effectLst/>
                <a:latin typeface="+mn-lt"/>
                <a:ea typeface="+mn-ea"/>
                <a:cs typeface="+mn-cs"/>
              </a:rPr>
              <a:t>, which is the value of relationships and networks, which aligns with Relational Capital, emphasizing the importance of trust and collaboration for success. </a:t>
            </a:r>
          </a:p>
          <a:p>
            <a:r>
              <a:rPr lang="en-US" sz="1200" kern="1200" dirty="0">
                <a:solidFill>
                  <a:schemeClr val="tx1"/>
                </a:solidFill>
                <a:effectLst/>
                <a:latin typeface="+mn-lt"/>
                <a:ea typeface="+mn-ea"/>
                <a:cs typeface="+mn-cs"/>
              </a:rPr>
              <a:t>These concepts all highlight the growing importance of intangible assets."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to conclude, what are the key takeaways?</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Drucker's "Theory of the Business" and intellectual capital stress the same fundamental need: constant adaptation and innovation.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combining both of these frameworks, organizations can become more innovative, and more competitive. Regular review of both assumptions and intangible assets is absolutely essential to stay relevant.</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Ultimately, they provide a solid foundation for sustainable growth in our complex global economy."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Θέση σημειώσεων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brings me to the end of my presentation. Thank you very much for your time and attention. I would now be happy to answer any questions you may have."</a:t>
            </a:r>
            <a:endParaRPr lang="el-GR" sz="1200" kern="1200" dirty="0">
              <a:solidFill>
                <a:schemeClr val="tx1"/>
              </a:solidFill>
              <a:effectLst/>
              <a:latin typeface="+mn-lt"/>
              <a:ea typeface="+mn-ea"/>
              <a:cs typeface="+mn-cs"/>
            </a:endParaRPr>
          </a:p>
          <a:p>
            <a:endParaRPr lang="el-GR" dirty="0"/>
          </a:p>
        </p:txBody>
      </p:sp>
    </p:spTree>
    <p:extLst>
      <p:ext uri="{BB962C8B-B14F-4D97-AF65-F5344CB8AC3E}">
        <p14:creationId xmlns:p14="http://schemas.microsoft.com/office/powerpoint/2010/main" val="243126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said at the start, we will be examining two key concepts. </a:t>
            </a:r>
          </a:p>
          <a:p>
            <a:r>
              <a:rPr lang="en-US" sz="1200" kern="1200" dirty="0">
                <a:solidFill>
                  <a:schemeClr val="tx1"/>
                </a:solidFill>
                <a:effectLst/>
                <a:latin typeface="+mn-lt"/>
                <a:ea typeface="+mn-ea"/>
                <a:cs typeface="+mn-cs"/>
              </a:rPr>
              <a:t>On one hand, we have Peter Drucker's timeless "Theory of the Business", and on the other, the modern framework of intellectual capital.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goal is to explore how the foundational assumptions of a business align and integrate with the three key components of intellectual capital: human, structural, and relational capital.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Ultimately, we want to understand how knowledge assets and strategic assumptions drive innovation and sustainable business success in the digital economy." </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with Drucker. He argued that every organization operates based on a set of core assumptions. </a:t>
            </a:r>
            <a:r>
              <a:rPr lang="el-GR" sz="1200" kern="1200" dirty="0" err="1">
                <a:solidFill>
                  <a:schemeClr val="tx1"/>
                </a:solidFill>
                <a:effectLst/>
                <a:latin typeface="+mn-lt"/>
                <a:ea typeface="+mn-ea"/>
                <a:cs typeface="+mn-cs"/>
              </a:rPr>
              <a:t>These</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assumptions</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cover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three</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critical</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areas</a:t>
            </a:r>
            <a:r>
              <a:rPr lang="el-G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First, the </a:t>
            </a:r>
            <a:r>
              <a:rPr lang="en-US" sz="1200" b="1" kern="1200" dirty="0">
                <a:solidFill>
                  <a:schemeClr val="tx1"/>
                </a:solidFill>
                <a:effectLst/>
                <a:latin typeface="+mn-lt"/>
                <a:ea typeface="+mn-ea"/>
                <a:cs typeface="+mn-cs"/>
              </a:rPr>
              <a:t>Environment</a:t>
            </a:r>
            <a:r>
              <a:rPr lang="en-US" sz="1200" kern="1200" dirty="0">
                <a:solidFill>
                  <a:schemeClr val="tx1"/>
                </a:solidFill>
                <a:effectLst/>
                <a:latin typeface="+mn-lt"/>
                <a:ea typeface="+mn-ea"/>
                <a:cs typeface="+mn-cs"/>
              </a:rPr>
              <a:t>: this includes the society, the market, and the technology within which the organization operates. </a:t>
            </a:r>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Second, the </a:t>
            </a:r>
            <a:r>
              <a:rPr lang="en-US" sz="1200" b="1" kern="1200" dirty="0">
                <a:solidFill>
                  <a:schemeClr val="tx1"/>
                </a:solidFill>
                <a:effectLst/>
                <a:latin typeface="+mn-lt"/>
                <a:ea typeface="+mn-ea"/>
                <a:cs typeface="+mn-cs"/>
              </a:rPr>
              <a:t>Mission</a:t>
            </a:r>
            <a:r>
              <a:rPr lang="en-US" sz="1200" kern="1200" dirty="0">
                <a:solidFill>
                  <a:schemeClr val="tx1"/>
                </a:solidFill>
                <a:effectLst/>
                <a:latin typeface="+mn-lt"/>
                <a:ea typeface="+mn-ea"/>
                <a:cs typeface="+mn-cs"/>
              </a:rPr>
              <a:t>: this is the organization's purpose, its very reason for existence. </a:t>
            </a:r>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third, its </a:t>
            </a:r>
            <a:r>
              <a:rPr lang="en-US" sz="1200" b="1" kern="1200" dirty="0">
                <a:solidFill>
                  <a:schemeClr val="tx1"/>
                </a:solidFill>
                <a:effectLst/>
                <a:latin typeface="+mn-lt"/>
                <a:ea typeface="+mn-ea"/>
                <a:cs typeface="+mn-cs"/>
              </a:rPr>
              <a:t>Core Competencies</a:t>
            </a:r>
            <a:r>
              <a:rPr lang="en-US" sz="1200" kern="1200" dirty="0">
                <a:solidFill>
                  <a:schemeClr val="tx1"/>
                </a:solidFill>
                <a:effectLst/>
                <a:latin typeface="+mn-lt"/>
                <a:ea typeface="+mn-ea"/>
                <a:cs typeface="+mn-cs"/>
              </a:rPr>
              <a:t>: What the organization does best compared to others. </a:t>
            </a:r>
          </a:p>
          <a:p>
            <a:pPr lvl="0"/>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Drucker's main point was that for a business to succeed long-term, these assumptions must be clear, understood by everyone, and, most importantly, they must match reality."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"Diving deeper into the first assumption—the Environment.</a:t>
            </a:r>
          </a:p>
          <a:p>
            <a:r>
              <a:rPr lang="en-US" sz="1200" kern="1200" dirty="0">
                <a:solidFill>
                  <a:schemeClr val="tx1"/>
                </a:solidFill>
                <a:effectLst/>
                <a:latin typeface="+mn-lt"/>
                <a:ea typeface="+mn-ea"/>
                <a:cs typeface="+mn-cs"/>
              </a:rPr>
              <a:t> It's about the external context, that is the shift that can happen on: society, market trends, customer needs, and technology.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classic, powerful example of this is Nokia. In the late 20th century, Nokia perfectly understood the societal change towards mobile communication thus becoming a global leader. However, a decade later, they failed to correctly read the new environment. The rise of touchscreen interfaces and app ecosystems, led to their dramatic decline."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move to the other two assumptions. First, the </a:t>
            </a:r>
            <a:r>
              <a:rPr lang="en-US" sz="1200" b="1" kern="1200" dirty="0">
                <a:solidFill>
                  <a:schemeClr val="tx1"/>
                </a:solidFill>
                <a:effectLst/>
                <a:latin typeface="+mn-lt"/>
                <a:ea typeface="+mn-ea"/>
                <a:cs typeface="+mn-cs"/>
              </a:rPr>
              <a:t>Mission</a:t>
            </a:r>
            <a:r>
              <a:rPr lang="en-US" sz="1200" kern="1200" dirty="0">
                <a:solidFill>
                  <a:schemeClr val="tx1"/>
                </a:solidFill>
                <a:effectLst/>
                <a:latin typeface="+mn-lt"/>
                <a:ea typeface="+mn-ea"/>
                <a:cs typeface="+mn-cs"/>
              </a:rPr>
              <a:t>. A well-defined mission is like a compass.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directs employees, establishes performance standards, and motivates behavior.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Think of Google's mission "to organize the world's information". This clear and ambitious goal lead every strategic decision they've made, from Search to Maps, creating a purpose-driven culture.</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we have the </a:t>
            </a:r>
            <a:r>
              <a:rPr lang="en-US" sz="1200" b="1" kern="1200" dirty="0">
                <a:solidFill>
                  <a:schemeClr val="tx1"/>
                </a:solidFill>
                <a:effectLst/>
                <a:latin typeface="+mn-lt"/>
                <a:ea typeface="+mn-ea"/>
                <a:cs typeface="+mn-cs"/>
              </a:rPr>
              <a:t>Core Competencies</a:t>
            </a:r>
            <a:r>
              <a:rPr lang="en-US" sz="1200" kern="1200" dirty="0">
                <a:solidFill>
                  <a:schemeClr val="tx1"/>
                </a:solidFill>
                <a:effectLst/>
                <a:latin typeface="+mn-lt"/>
                <a:ea typeface="+mn-ea"/>
                <a:cs typeface="+mn-cs"/>
              </a:rPr>
              <a:t>. This is about identifying and taking advantage of the internal capabilities that truly set you apart.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Apple, this is not just about making electronics; it’s about their deep expertise in innovative design, hardware/software integration, and ecosystem control."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shift our focus to the second major concept of our review: </a:t>
            </a:r>
            <a:r>
              <a:rPr lang="en-US" sz="1200" b="1" kern="1200" dirty="0">
                <a:solidFill>
                  <a:schemeClr val="tx1"/>
                </a:solidFill>
                <a:effectLst/>
                <a:latin typeface="+mn-lt"/>
                <a:ea typeface="+mn-ea"/>
                <a:cs typeface="+mn-cs"/>
              </a:rPr>
              <a:t>Intellectual Capital</a:t>
            </a:r>
            <a:r>
              <a:rPr lang="en-US" sz="1200" kern="1200" dirty="0">
                <a:solidFill>
                  <a:schemeClr val="tx1"/>
                </a:solidFill>
                <a:effectLst/>
                <a:latin typeface="+mn-lt"/>
                <a:ea typeface="+mn-ea"/>
                <a:cs typeface="+mn-cs"/>
              </a:rPr>
              <a:t>.</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is it? Simply put, it's the collection of nonphysical assets—the knowledge, skills, relationships, and systems—that a company uses to create value and differentiate itself from the competition.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ultimate goal of managing this capital is to create more value for customers, whether by improving products or creating new solutions.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requires a continuous process of assessing, improving, and measuring these vital, yet often invisible, resources."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"Intellectual Capital is generally broken down into three dimensions.</a:t>
            </a:r>
          </a:p>
          <a:p>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First, we have </a:t>
            </a:r>
            <a:r>
              <a:rPr lang="en-US" sz="1200" b="1" kern="1200" dirty="0">
                <a:solidFill>
                  <a:schemeClr val="tx1"/>
                </a:solidFill>
                <a:effectLst/>
                <a:latin typeface="+mn-lt"/>
                <a:ea typeface="+mn-ea"/>
                <a:cs typeface="+mn-cs"/>
              </a:rPr>
              <a:t>Human Capital</a:t>
            </a:r>
            <a:r>
              <a:rPr lang="en-US" sz="1200" kern="1200" dirty="0">
                <a:solidFill>
                  <a:schemeClr val="tx1"/>
                </a:solidFill>
                <a:effectLst/>
                <a:latin typeface="+mn-lt"/>
                <a:ea typeface="+mn-ea"/>
                <a:cs typeface="+mn-cs"/>
              </a:rPr>
              <a:t>: This is the knowledge and talent of your people. </a:t>
            </a:r>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Second, </a:t>
            </a:r>
            <a:r>
              <a:rPr lang="en-US" sz="1200" b="1" kern="1200" dirty="0">
                <a:solidFill>
                  <a:schemeClr val="tx1"/>
                </a:solidFill>
                <a:effectLst/>
                <a:latin typeface="+mn-lt"/>
                <a:ea typeface="+mn-ea"/>
                <a:cs typeface="+mn-cs"/>
              </a:rPr>
              <a:t>Structural Capital</a:t>
            </a:r>
            <a:r>
              <a:rPr lang="en-US" sz="1200" kern="1200" dirty="0">
                <a:solidFill>
                  <a:schemeClr val="tx1"/>
                </a:solidFill>
                <a:effectLst/>
                <a:latin typeface="+mn-lt"/>
                <a:ea typeface="+mn-ea"/>
                <a:cs typeface="+mn-cs"/>
              </a:rPr>
              <a:t>: These are the systems, processes, and intellectual property that the organization owns. </a:t>
            </a:r>
            <a:endParaRPr lang="el-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third, </a:t>
            </a:r>
            <a:r>
              <a:rPr lang="en-US" sz="1200" b="1" kern="1200" dirty="0">
                <a:solidFill>
                  <a:schemeClr val="tx1"/>
                </a:solidFill>
                <a:effectLst/>
                <a:latin typeface="+mn-lt"/>
                <a:ea typeface="+mn-ea"/>
                <a:cs typeface="+mn-cs"/>
              </a:rPr>
              <a:t>Relational Capital</a:t>
            </a:r>
            <a:r>
              <a:rPr lang="en-US" sz="1200" kern="1200" dirty="0">
                <a:solidFill>
                  <a:schemeClr val="tx1"/>
                </a:solidFill>
                <a:effectLst/>
                <a:latin typeface="+mn-lt"/>
                <a:ea typeface="+mn-ea"/>
                <a:cs typeface="+mn-cs"/>
              </a:rPr>
              <a:t>: This is the value gained by the organization's network of external relationships. </a:t>
            </a:r>
          </a:p>
          <a:p>
            <a:pPr lvl="0"/>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Let's look at each one a bit more closely."</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Human Capital</a:t>
            </a:r>
            <a:r>
              <a:rPr lang="en-US" sz="1200" kern="1200" dirty="0">
                <a:solidFill>
                  <a:schemeClr val="tx1"/>
                </a:solidFill>
                <a:effectLst/>
                <a:latin typeface="+mn-lt"/>
                <a:ea typeface="+mn-ea"/>
                <a:cs typeface="+mn-cs"/>
              </a:rPr>
              <a:t> it refers to the knowledge, skills, and problem-solving abilities of the employees.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includes everything from training to the creativity employees bring to their tasks each day.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here is the critical point: human capital belongs to the </a:t>
            </a:r>
            <a:r>
              <a:rPr lang="en-US" sz="1200" i="1" kern="1200" dirty="0">
                <a:solidFill>
                  <a:schemeClr val="tx1"/>
                </a:solidFill>
                <a:effectLst/>
                <a:latin typeface="+mn-lt"/>
                <a:ea typeface="+mn-ea"/>
                <a:cs typeface="+mn-cs"/>
              </a:rPr>
              <a:t>people</a:t>
            </a:r>
            <a:r>
              <a:rPr lang="en-US" sz="1200" kern="1200" dirty="0">
                <a:solidFill>
                  <a:schemeClr val="tx1"/>
                </a:solidFill>
                <a:effectLst/>
                <a:latin typeface="+mn-lt"/>
                <a:ea typeface="+mn-ea"/>
                <a:cs typeface="+mn-cs"/>
              </a:rPr>
              <a:t>, not the organization. If an organization doesn't have mechanisms to capture this knowledge and keep its workforce's skills current, this vital asset can diminish over time."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brings us to </a:t>
            </a:r>
            <a:r>
              <a:rPr lang="en-US" sz="1200" b="1" kern="1200" dirty="0">
                <a:solidFill>
                  <a:schemeClr val="tx1"/>
                </a:solidFill>
                <a:effectLst/>
                <a:latin typeface="+mn-lt"/>
                <a:ea typeface="+mn-ea"/>
                <a:cs typeface="+mn-cs"/>
              </a:rPr>
              <a:t>Structural Capital</a:t>
            </a:r>
            <a:r>
              <a:rPr lang="en-US" sz="1200" kern="1200" dirty="0">
                <a:solidFill>
                  <a:schemeClr val="tx1"/>
                </a:solidFill>
                <a:effectLst/>
                <a:latin typeface="+mn-lt"/>
                <a:ea typeface="+mn-ea"/>
                <a:cs typeface="+mn-cs"/>
              </a:rPr>
              <a:t>. Unlike human capital, this is the knowledge that </a:t>
            </a:r>
            <a:r>
              <a:rPr lang="en-US" sz="1200" i="1" kern="1200" dirty="0">
                <a:solidFill>
                  <a:schemeClr val="tx1"/>
                </a:solidFill>
                <a:effectLst/>
                <a:latin typeface="+mn-lt"/>
                <a:ea typeface="+mn-ea"/>
                <a:cs typeface="+mn-cs"/>
              </a:rPr>
              <a:t>stays behind</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embedded in the organization's systems, culture and unique processes. This is what allows an organization to function efficiently and consistently, even when employees leave.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we have </a:t>
            </a:r>
            <a:r>
              <a:rPr lang="en-US" sz="1200" b="1" kern="1200" dirty="0">
                <a:solidFill>
                  <a:schemeClr val="tx1"/>
                </a:solidFill>
                <a:effectLst/>
                <a:latin typeface="+mn-lt"/>
                <a:ea typeface="+mn-ea"/>
                <a:cs typeface="+mn-cs"/>
              </a:rPr>
              <a:t>Relational or Customer Capital</a:t>
            </a:r>
            <a:r>
              <a:rPr lang="en-US" sz="1200" kern="1200" dirty="0">
                <a:solidFill>
                  <a:schemeClr val="tx1"/>
                </a:solidFill>
                <a:effectLst/>
                <a:latin typeface="+mn-lt"/>
                <a:ea typeface="+mn-ea"/>
                <a:cs typeface="+mn-cs"/>
              </a:rPr>
              <a:t>. This is the value an organization derives from its external relationships and trust it has built with customers, the strong partnerships with suppliers, and its overall brand reputation in the market. This capital is critical for long-term competitiveness." </a:t>
            </a:r>
            <a:endParaRPr lang="el-G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53549" y="4094804"/>
            <a:ext cx="7556421" cy="1442976"/>
          </a:xfrm>
          <a:prstGeom prst="rect">
            <a:avLst/>
          </a:prstGeom>
          <a:noFill/>
          <a:ln/>
        </p:spPr>
        <p:txBody>
          <a:bodyPr wrap="square" lIns="0" tIns="0" rIns="0" bIns="0" rtlCol="0" anchor="t"/>
          <a:lstStyle/>
          <a:p>
            <a:pPr marL="0" indent="0" algn="l">
              <a:lnSpc>
                <a:spcPts val="5550"/>
              </a:lnSpc>
              <a:buNone/>
            </a:pPr>
            <a:r>
              <a:rPr lang="en-US" sz="3600" dirty="0">
                <a:solidFill>
                  <a:srgbClr val="FFFFFF"/>
                </a:solidFill>
                <a:latin typeface="Fraunces Medium" pitchFamily="34" charset="0"/>
                <a:ea typeface="Fraunces Medium" pitchFamily="34" charset="-122"/>
                <a:cs typeface="Fraunces Medium" pitchFamily="34" charset="-120"/>
              </a:rPr>
              <a:t>Revisiting Business Theory and Intellectual Capital in the Digital Era</a:t>
            </a:r>
            <a:endParaRPr lang="en-US" sz="3600" dirty="0"/>
          </a:p>
        </p:txBody>
      </p:sp>
      <p:sp>
        <p:nvSpPr>
          <p:cNvPr id="4" name="Text 1"/>
          <p:cNvSpPr/>
          <p:nvPr/>
        </p:nvSpPr>
        <p:spPr>
          <a:xfrm>
            <a:off x="453549" y="6046479"/>
            <a:ext cx="7556421" cy="1442975"/>
          </a:xfrm>
          <a:prstGeom prst="rect">
            <a:avLst/>
          </a:prstGeom>
          <a:noFill/>
          <a:ln/>
        </p:spPr>
        <p:txBody>
          <a:bodyPr wrap="square" lIns="0" tIns="0" rIns="0" bIns="0" rtlCol="0" anchor="t"/>
          <a:lstStyle/>
          <a:p>
            <a:pPr>
              <a:lnSpc>
                <a:spcPts val="2850"/>
              </a:lnSpc>
            </a:pPr>
            <a:r>
              <a:rPr lang="en-US" sz="1600" dirty="0">
                <a:solidFill>
                  <a:srgbClr val="EBECEF"/>
                </a:solidFill>
                <a:latin typeface="Epilogue" pitchFamily="34" charset="0"/>
                <a:ea typeface="Epilogue" pitchFamily="34" charset="-122"/>
                <a:cs typeface="Epilogue" pitchFamily="34" charset="-120"/>
              </a:rPr>
              <a:t>A review of Peter Drucker's "Theory of Business" and its integration with intellectual capital concepts in today's knowledge economy, written by </a:t>
            </a:r>
            <a:r>
              <a:rPr lang="en-US" sz="1600" dirty="0">
                <a:solidFill>
                  <a:schemeClr val="bg1"/>
                </a:solidFill>
                <a:latin typeface="Epilogue" panose="020B0604020202020204" charset="0"/>
              </a:rPr>
              <a:t>Ioannis Mantzakos, </a:t>
            </a:r>
            <a:r>
              <a:rPr lang="en-US" sz="1600" dirty="0" err="1">
                <a:solidFill>
                  <a:schemeClr val="bg1"/>
                </a:solidFill>
                <a:latin typeface="Epilogue" panose="020B0604020202020204" charset="0"/>
              </a:rPr>
              <a:t>Phivos</a:t>
            </a:r>
            <a:r>
              <a:rPr lang="en-US" sz="1600" dirty="0">
                <a:solidFill>
                  <a:schemeClr val="bg1"/>
                </a:solidFill>
                <a:latin typeface="Epilogue" panose="020B0604020202020204" charset="0"/>
              </a:rPr>
              <a:t> Mylonas, Christos </a:t>
            </a:r>
            <a:r>
              <a:rPr lang="en-US" sz="1600" dirty="0" err="1">
                <a:solidFill>
                  <a:schemeClr val="bg1"/>
                </a:solidFill>
                <a:latin typeface="Epilogue" panose="020B0604020202020204" charset="0"/>
              </a:rPr>
              <a:t>Troussas</a:t>
            </a:r>
            <a:r>
              <a:rPr lang="en-US" sz="1600" dirty="0">
                <a:solidFill>
                  <a:schemeClr val="bg1"/>
                </a:solidFill>
                <a:latin typeface="Epilogue" panose="020B0604020202020204" charset="0"/>
              </a:rPr>
              <a:t>, Akrivi </a:t>
            </a:r>
            <a:r>
              <a:rPr lang="en-US" sz="1600" dirty="0" err="1">
                <a:solidFill>
                  <a:schemeClr val="bg1"/>
                </a:solidFill>
                <a:latin typeface="Epilogue" panose="020B0604020202020204" charset="0"/>
              </a:rPr>
              <a:t>Krouska</a:t>
            </a:r>
            <a:r>
              <a:rPr lang="en-US" sz="1600" dirty="0">
                <a:solidFill>
                  <a:schemeClr val="bg1"/>
                </a:solidFill>
                <a:latin typeface="Epilogue" panose="020B0604020202020204" charset="0"/>
              </a:rPr>
              <a:t>, and Cleo </a:t>
            </a:r>
            <a:r>
              <a:rPr lang="en-US" sz="1600" dirty="0" err="1">
                <a:solidFill>
                  <a:schemeClr val="bg1"/>
                </a:solidFill>
                <a:latin typeface="Epilogue" panose="020B0604020202020204" charset="0"/>
              </a:rPr>
              <a:t>Sgouropoulou</a:t>
            </a:r>
            <a:r>
              <a:rPr lang="en-US" sz="1600" dirty="0">
                <a:solidFill>
                  <a:schemeClr val="bg1"/>
                </a:solidFill>
                <a:latin typeface="Epilogue" panose="020B0604020202020204" charset="0"/>
              </a:rPr>
              <a:t> </a:t>
            </a:r>
            <a:r>
              <a:rPr lang="en-US" sz="1600" dirty="0">
                <a:solidFill>
                  <a:srgbClr val="EBECEF"/>
                </a:solidFill>
                <a:latin typeface="Epilogue" pitchFamily="34" charset="0"/>
                <a:ea typeface="Epilogue" pitchFamily="34" charset="-122"/>
                <a:cs typeface="Epilogue" pitchFamily="34" charset="-120"/>
              </a:rPr>
              <a:t>.</a:t>
            </a:r>
            <a:endParaRPr lang="en-US" sz="1600" dirty="0"/>
          </a:p>
        </p:txBody>
      </p:sp>
      <p:pic>
        <p:nvPicPr>
          <p:cNvPr id="8" name="Εικόνα 7">
            <a:extLst>
              <a:ext uri="{FF2B5EF4-FFF2-40B4-BE49-F238E27FC236}">
                <a16:creationId xmlns:a16="http://schemas.microsoft.com/office/drawing/2014/main" id="{197452B9-1603-1295-0769-D72243D53B6E}"/>
              </a:ext>
            </a:extLst>
          </p:cNvPr>
          <p:cNvPicPr>
            <a:picLocks noChangeAspect="1"/>
          </p:cNvPicPr>
          <p:nvPr/>
        </p:nvPicPr>
        <p:blipFill>
          <a:blip r:embed="rId3"/>
          <a:stretch>
            <a:fillRect/>
          </a:stretch>
        </p:blipFill>
        <p:spPr>
          <a:xfrm>
            <a:off x="1" y="0"/>
            <a:ext cx="14630400" cy="3402419"/>
          </a:xfrm>
          <a:prstGeom prst="rect">
            <a:avLst/>
          </a:prstGeom>
        </p:spPr>
      </p:pic>
      <p:sp>
        <p:nvSpPr>
          <p:cNvPr id="2" name="Text 1">
            <a:extLst>
              <a:ext uri="{FF2B5EF4-FFF2-40B4-BE49-F238E27FC236}">
                <a16:creationId xmlns:a16="http://schemas.microsoft.com/office/drawing/2014/main" id="{5000353B-5035-4F13-C9EF-3F7EC8FC21DC}"/>
              </a:ext>
            </a:extLst>
          </p:cNvPr>
          <p:cNvSpPr/>
          <p:nvPr/>
        </p:nvSpPr>
        <p:spPr>
          <a:xfrm>
            <a:off x="9821870" y="6046479"/>
            <a:ext cx="4099614" cy="463775"/>
          </a:xfrm>
          <a:prstGeom prst="rect">
            <a:avLst/>
          </a:prstGeom>
          <a:noFill/>
          <a:ln/>
        </p:spPr>
        <p:txBody>
          <a:bodyPr wrap="square" lIns="0" tIns="0" rIns="0" bIns="0" rtlCol="0" anchor="t"/>
          <a:lstStyle/>
          <a:p>
            <a:pPr>
              <a:lnSpc>
                <a:spcPts val="2850"/>
              </a:lnSpc>
            </a:pPr>
            <a:r>
              <a:rPr lang="en-US" sz="1600" dirty="0">
                <a:solidFill>
                  <a:schemeClr val="bg1"/>
                </a:solidFill>
                <a:latin typeface="Epilogue" panose="020B0604020202020204" charset="0"/>
              </a:rPr>
              <a:t>Presentation </a:t>
            </a:r>
            <a:r>
              <a:rPr lang="en-US" sz="1600">
                <a:solidFill>
                  <a:schemeClr val="bg1"/>
                </a:solidFill>
                <a:latin typeface="Epilogue" panose="020B0604020202020204" charset="0"/>
              </a:rPr>
              <a:t>by Ioannis </a:t>
            </a:r>
            <a:r>
              <a:rPr lang="en-US" sz="1600" dirty="0">
                <a:solidFill>
                  <a:schemeClr val="bg1"/>
                </a:solidFill>
                <a:latin typeface="Epilogue" panose="020B0604020202020204" charset="0"/>
              </a:rPr>
              <a:t>Mantzakos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6270" y="782003"/>
            <a:ext cx="12891254" cy="568166"/>
          </a:xfrm>
          <a:prstGeom prst="rect">
            <a:avLst/>
          </a:prstGeom>
          <a:noFill/>
          <a:ln/>
        </p:spPr>
        <p:txBody>
          <a:bodyPr wrap="none" lIns="0" tIns="0" rIns="0" bIns="0" rtlCol="0" anchor="t"/>
          <a:lstStyle/>
          <a:p>
            <a:pPr marL="0" indent="0" algn="l">
              <a:lnSpc>
                <a:spcPts val="4450"/>
              </a:lnSpc>
              <a:buNone/>
            </a:pPr>
            <a:r>
              <a:rPr lang="en-US" sz="3600" dirty="0">
                <a:solidFill>
                  <a:srgbClr val="FFFFFF"/>
                </a:solidFill>
                <a:latin typeface="Fraunces Medium" pitchFamily="34" charset="0"/>
                <a:ea typeface="Fraunces Medium" pitchFamily="34" charset="-122"/>
                <a:cs typeface="Fraunces Medium" pitchFamily="34" charset="-120"/>
              </a:rPr>
              <a:t>Parallels Between Drucker's Theory and Intellectual Capital</a:t>
            </a:r>
            <a:endParaRPr lang="en-US" sz="3600" dirty="0"/>
          </a:p>
        </p:txBody>
      </p:sp>
      <p:pic>
        <p:nvPicPr>
          <p:cNvPr id="3" name="Image 0" descr="preencoded.png"/>
          <p:cNvPicPr>
            <a:picLocks noChangeAspect="1"/>
          </p:cNvPicPr>
          <p:nvPr/>
        </p:nvPicPr>
        <p:blipFill>
          <a:blip r:embed="rId3"/>
          <a:stretch>
            <a:fillRect/>
          </a:stretch>
        </p:blipFill>
        <p:spPr>
          <a:xfrm>
            <a:off x="636270" y="1713786"/>
            <a:ext cx="6678930" cy="727234"/>
          </a:xfrm>
          <a:prstGeom prst="rect">
            <a:avLst/>
          </a:prstGeom>
        </p:spPr>
      </p:pic>
      <p:sp>
        <p:nvSpPr>
          <p:cNvPr id="4" name="Text 1"/>
          <p:cNvSpPr/>
          <p:nvPr/>
        </p:nvSpPr>
        <p:spPr>
          <a:xfrm>
            <a:off x="818078" y="2622828"/>
            <a:ext cx="2272784" cy="284083"/>
          </a:xfrm>
          <a:prstGeom prst="rect">
            <a:avLst/>
          </a:prstGeom>
          <a:noFill/>
          <a:ln/>
        </p:spPr>
        <p:txBody>
          <a:bodyPr wrap="none" lIns="0" tIns="0" rIns="0" bIns="0" rtlCol="0" anchor="t"/>
          <a:lstStyle/>
          <a:p>
            <a:pPr marL="0" indent="0" algn="l">
              <a:lnSpc>
                <a:spcPts val="2200"/>
              </a:lnSpc>
              <a:buNone/>
            </a:pPr>
            <a:r>
              <a:rPr lang="en-US" dirty="0">
                <a:solidFill>
                  <a:srgbClr val="EBECEF"/>
                </a:solidFill>
                <a:latin typeface="Fraunces Medium" pitchFamily="34" charset="0"/>
                <a:ea typeface="Fraunces Medium" pitchFamily="34" charset="-122"/>
                <a:cs typeface="Fraunces Medium" pitchFamily="34" charset="-120"/>
              </a:rPr>
              <a:t>Environment</a:t>
            </a:r>
            <a:endParaRPr lang="en-US" dirty="0"/>
          </a:p>
        </p:txBody>
      </p:sp>
      <p:sp>
        <p:nvSpPr>
          <p:cNvPr id="5" name="Text 2"/>
          <p:cNvSpPr/>
          <p:nvPr/>
        </p:nvSpPr>
        <p:spPr>
          <a:xfrm>
            <a:off x="818078" y="3015972"/>
            <a:ext cx="6315313" cy="290870"/>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Understanding market, customers, and technology</a:t>
            </a:r>
            <a:endParaRPr lang="en-US" sz="1400" dirty="0"/>
          </a:p>
        </p:txBody>
      </p:sp>
      <p:pic>
        <p:nvPicPr>
          <p:cNvPr id="6" name="Image 1" descr="preencoded.png"/>
          <p:cNvPicPr>
            <a:picLocks noChangeAspect="1"/>
          </p:cNvPicPr>
          <p:nvPr/>
        </p:nvPicPr>
        <p:blipFill>
          <a:blip r:embed="rId4"/>
          <a:stretch>
            <a:fillRect/>
          </a:stretch>
        </p:blipFill>
        <p:spPr>
          <a:xfrm>
            <a:off x="7315200" y="1713786"/>
            <a:ext cx="6678930" cy="727234"/>
          </a:xfrm>
          <a:prstGeom prst="rect">
            <a:avLst/>
          </a:prstGeom>
        </p:spPr>
      </p:pic>
      <p:sp>
        <p:nvSpPr>
          <p:cNvPr id="7" name="Text 3"/>
          <p:cNvSpPr/>
          <p:nvPr/>
        </p:nvSpPr>
        <p:spPr>
          <a:xfrm>
            <a:off x="7497008" y="2622828"/>
            <a:ext cx="2272784" cy="284083"/>
          </a:xfrm>
          <a:prstGeom prst="rect">
            <a:avLst/>
          </a:prstGeom>
          <a:noFill/>
          <a:ln/>
        </p:spPr>
        <p:txBody>
          <a:bodyPr wrap="none" lIns="0" tIns="0" rIns="0" bIns="0" rtlCol="0" anchor="t"/>
          <a:lstStyle/>
          <a:p>
            <a:pPr marL="0" indent="0" algn="l">
              <a:lnSpc>
                <a:spcPts val="2200"/>
              </a:lnSpc>
              <a:buNone/>
            </a:pPr>
            <a:r>
              <a:rPr lang="en-US" dirty="0">
                <a:solidFill>
                  <a:srgbClr val="EBECEF"/>
                </a:solidFill>
                <a:latin typeface="Fraunces Medium" pitchFamily="34" charset="0"/>
                <a:ea typeface="Fraunces Medium" pitchFamily="34" charset="-122"/>
                <a:cs typeface="Fraunces Medium" pitchFamily="34" charset="-120"/>
              </a:rPr>
              <a:t>Relational Capital</a:t>
            </a:r>
            <a:endParaRPr lang="en-US" dirty="0"/>
          </a:p>
        </p:txBody>
      </p:sp>
      <p:sp>
        <p:nvSpPr>
          <p:cNvPr id="8" name="Text 4"/>
          <p:cNvSpPr/>
          <p:nvPr/>
        </p:nvSpPr>
        <p:spPr>
          <a:xfrm>
            <a:off x="7497008" y="3015972"/>
            <a:ext cx="6315313" cy="290870"/>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Relationships with customers and external stakeholders</a:t>
            </a:r>
            <a:endParaRPr lang="en-US" sz="1400" dirty="0"/>
          </a:p>
        </p:txBody>
      </p:sp>
      <p:pic>
        <p:nvPicPr>
          <p:cNvPr id="9" name="Image 2" descr="preencoded.png"/>
          <p:cNvPicPr>
            <a:picLocks noChangeAspect="1"/>
          </p:cNvPicPr>
          <p:nvPr/>
        </p:nvPicPr>
        <p:blipFill>
          <a:blip r:embed="rId5"/>
          <a:stretch>
            <a:fillRect/>
          </a:stretch>
        </p:blipFill>
        <p:spPr>
          <a:xfrm>
            <a:off x="636270" y="3693200"/>
            <a:ext cx="6678930" cy="727234"/>
          </a:xfrm>
          <a:prstGeom prst="rect">
            <a:avLst/>
          </a:prstGeom>
        </p:spPr>
      </p:pic>
      <p:sp>
        <p:nvSpPr>
          <p:cNvPr id="10" name="Text 5"/>
          <p:cNvSpPr/>
          <p:nvPr/>
        </p:nvSpPr>
        <p:spPr>
          <a:xfrm>
            <a:off x="818078" y="4602242"/>
            <a:ext cx="2272784" cy="284083"/>
          </a:xfrm>
          <a:prstGeom prst="rect">
            <a:avLst/>
          </a:prstGeom>
          <a:noFill/>
          <a:ln/>
        </p:spPr>
        <p:txBody>
          <a:bodyPr wrap="none" lIns="0" tIns="0" rIns="0" bIns="0" rtlCol="0" anchor="t"/>
          <a:lstStyle/>
          <a:p>
            <a:pPr marL="0" indent="0" algn="l">
              <a:lnSpc>
                <a:spcPts val="2200"/>
              </a:lnSpc>
              <a:buNone/>
            </a:pPr>
            <a:r>
              <a:rPr lang="en-US" dirty="0">
                <a:solidFill>
                  <a:srgbClr val="EBECEF"/>
                </a:solidFill>
                <a:latin typeface="Fraunces Medium" pitchFamily="34" charset="0"/>
                <a:ea typeface="Fraunces Medium" pitchFamily="34" charset="-122"/>
                <a:cs typeface="Fraunces Medium" pitchFamily="34" charset="-120"/>
              </a:rPr>
              <a:t>Mission</a:t>
            </a:r>
            <a:endParaRPr lang="en-US" dirty="0"/>
          </a:p>
        </p:txBody>
      </p:sp>
      <p:sp>
        <p:nvSpPr>
          <p:cNvPr id="11" name="Text 6"/>
          <p:cNvSpPr/>
          <p:nvPr/>
        </p:nvSpPr>
        <p:spPr>
          <a:xfrm>
            <a:off x="818078" y="4995386"/>
            <a:ext cx="6315313" cy="290870"/>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Organizational goals, culture, and purpose</a:t>
            </a:r>
            <a:endParaRPr lang="en-US" sz="1400" dirty="0"/>
          </a:p>
        </p:txBody>
      </p:sp>
      <p:pic>
        <p:nvPicPr>
          <p:cNvPr id="12" name="Image 3" descr="preencoded.png"/>
          <p:cNvPicPr>
            <a:picLocks noChangeAspect="1"/>
          </p:cNvPicPr>
          <p:nvPr/>
        </p:nvPicPr>
        <p:blipFill>
          <a:blip r:embed="rId6"/>
          <a:stretch>
            <a:fillRect/>
          </a:stretch>
        </p:blipFill>
        <p:spPr>
          <a:xfrm>
            <a:off x="7315200" y="3693200"/>
            <a:ext cx="6678930" cy="727234"/>
          </a:xfrm>
          <a:prstGeom prst="rect">
            <a:avLst/>
          </a:prstGeom>
        </p:spPr>
      </p:pic>
      <p:sp>
        <p:nvSpPr>
          <p:cNvPr id="13" name="Text 7"/>
          <p:cNvSpPr/>
          <p:nvPr/>
        </p:nvSpPr>
        <p:spPr>
          <a:xfrm>
            <a:off x="7497008" y="4602242"/>
            <a:ext cx="2272784" cy="284083"/>
          </a:xfrm>
          <a:prstGeom prst="rect">
            <a:avLst/>
          </a:prstGeom>
          <a:noFill/>
          <a:ln/>
        </p:spPr>
        <p:txBody>
          <a:bodyPr wrap="none" lIns="0" tIns="0" rIns="0" bIns="0" rtlCol="0" anchor="t"/>
          <a:lstStyle/>
          <a:p>
            <a:pPr marL="0" indent="0" algn="l">
              <a:lnSpc>
                <a:spcPts val="2200"/>
              </a:lnSpc>
              <a:buNone/>
            </a:pPr>
            <a:r>
              <a:rPr lang="en-US" dirty="0">
                <a:solidFill>
                  <a:srgbClr val="EBECEF"/>
                </a:solidFill>
                <a:latin typeface="Fraunces Medium" pitchFamily="34" charset="0"/>
                <a:ea typeface="Fraunces Medium" pitchFamily="34" charset="-122"/>
                <a:cs typeface="Fraunces Medium" pitchFamily="34" charset="-120"/>
              </a:rPr>
              <a:t>Structural Capital</a:t>
            </a:r>
            <a:endParaRPr lang="en-US" dirty="0"/>
          </a:p>
        </p:txBody>
      </p:sp>
      <p:sp>
        <p:nvSpPr>
          <p:cNvPr id="14" name="Text 8"/>
          <p:cNvSpPr/>
          <p:nvPr/>
        </p:nvSpPr>
        <p:spPr>
          <a:xfrm>
            <a:off x="7497008" y="4995386"/>
            <a:ext cx="6315313" cy="290870"/>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Systems, processes, and organizational knowledge</a:t>
            </a:r>
            <a:endParaRPr lang="en-US" sz="1400" dirty="0"/>
          </a:p>
        </p:txBody>
      </p:sp>
      <p:pic>
        <p:nvPicPr>
          <p:cNvPr id="15" name="Image 4" descr="preencoded.png"/>
          <p:cNvPicPr>
            <a:picLocks noChangeAspect="1"/>
          </p:cNvPicPr>
          <p:nvPr/>
        </p:nvPicPr>
        <p:blipFill>
          <a:blip r:embed="rId7"/>
          <a:stretch>
            <a:fillRect/>
          </a:stretch>
        </p:blipFill>
        <p:spPr>
          <a:xfrm>
            <a:off x="636270" y="5672614"/>
            <a:ext cx="6678930" cy="727234"/>
          </a:xfrm>
          <a:prstGeom prst="rect">
            <a:avLst/>
          </a:prstGeom>
        </p:spPr>
      </p:pic>
      <p:sp>
        <p:nvSpPr>
          <p:cNvPr id="16" name="Text 9"/>
          <p:cNvSpPr/>
          <p:nvPr/>
        </p:nvSpPr>
        <p:spPr>
          <a:xfrm>
            <a:off x="818078" y="6581656"/>
            <a:ext cx="2272784" cy="284083"/>
          </a:xfrm>
          <a:prstGeom prst="rect">
            <a:avLst/>
          </a:prstGeom>
          <a:noFill/>
          <a:ln/>
        </p:spPr>
        <p:txBody>
          <a:bodyPr wrap="none" lIns="0" tIns="0" rIns="0" bIns="0" rtlCol="0" anchor="t"/>
          <a:lstStyle/>
          <a:p>
            <a:pPr marL="0" indent="0" algn="l">
              <a:lnSpc>
                <a:spcPts val="2200"/>
              </a:lnSpc>
              <a:buNone/>
            </a:pPr>
            <a:r>
              <a:rPr lang="en-US" dirty="0">
                <a:solidFill>
                  <a:srgbClr val="EBECEF"/>
                </a:solidFill>
                <a:latin typeface="Fraunces Medium" pitchFamily="34" charset="0"/>
                <a:ea typeface="Fraunces Medium" pitchFamily="34" charset="-122"/>
                <a:cs typeface="Fraunces Medium" pitchFamily="34" charset="-120"/>
              </a:rPr>
              <a:t>Core Competencies</a:t>
            </a:r>
            <a:endParaRPr lang="en-US" dirty="0"/>
          </a:p>
        </p:txBody>
      </p:sp>
      <p:sp>
        <p:nvSpPr>
          <p:cNvPr id="17" name="Text 10"/>
          <p:cNvSpPr/>
          <p:nvPr/>
        </p:nvSpPr>
        <p:spPr>
          <a:xfrm>
            <a:off x="818078" y="6974800"/>
            <a:ext cx="6315313" cy="290870"/>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What the organization does best</a:t>
            </a:r>
            <a:endParaRPr lang="en-US" sz="1400" dirty="0"/>
          </a:p>
        </p:txBody>
      </p:sp>
      <p:pic>
        <p:nvPicPr>
          <p:cNvPr id="18" name="Image 5" descr="preencoded.png"/>
          <p:cNvPicPr>
            <a:picLocks noChangeAspect="1"/>
          </p:cNvPicPr>
          <p:nvPr/>
        </p:nvPicPr>
        <p:blipFill>
          <a:blip r:embed="rId8"/>
          <a:stretch>
            <a:fillRect/>
          </a:stretch>
        </p:blipFill>
        <p:spPr>
          <a:xfrm>
            <a:off x="7315200" y="5672614"/>
            <a:ext cx="6678930" cy="727234"/>
          </a:xfrm>
          <a:prstGeom prst="rect">
            <a:avLst/>
          </a:prstGeom>
        </p:spPr>
      </p:pic>
      <p:sp>
        <p:nvSpPr>
          <p:cNvPr id="19" name="Text 11"/>
          <p:cNvSpPr/>
          <p:nvPr/>
        </p:nvSpPr>
        <p:spPr>
          <a:xfrm>
            <a:off x="7497008" y="6581656"/>
            <a:ext cx="2272784" cy="284083"/>
          </a:xfrm>
          <a:prstGeom prst="rect">
            <a:avLst/>
          </a:prstGeom>
          <a:noFill/>
          <a:ln/>
        </p:spPr>
        <p:txBody>
          <a:bodyPr wrap="none" lIns="0" tIns="0" rIns="0" bIns="0" rtlCol="0" anchor="t"/>
          <a:lstStyle/>
          <a:p>
            <a:pPr marL="0" indent="0" algn="l">
              <a:lnSpc>
                <a:spcPts val="2200"/>
              </a:lnSpc>
              <a:buNone/>
            </a:pPr>
            <a:r>
              <a:rPr lang="en-US" dirty="0">
                <a:solidFill>
                  <a:srgbClr val="EBECEF"/>
                </a:solidFill>
                <a:latin typeface="Fraunces Medium" pitchFamily="34" charset="0"/>
                <a:ea typeface="Fraunces Medium" pitchFamily="34" charset="-122"/>
                <a:cs typeface="Fraunces Medium" pitchFamily="34" charset="-120"/>
              </a:rPr>
              <a:t>Human Capital</a:t>
            </a:r>
            <a:endParaRPr lang="en-US" dirty="0"/>
          </a:p>
        </p:txBody>
      </p:sp>
      <p:sp>
        <p:nvSpPr>
          <p:cNvPr id="20" name="Text 12"/>
          <p:cNvSpPr/>
          <p:nvPr/>
        </p:nvSpPr>
        <p:spPr>
          <a:xfrm>
            <a:off x="7497008" y="6974800"/>
            <a:ext cx="6315313" cy="290870"/>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Skills, knowledge, and workforce capabilities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48514"/>
            <a:ext cx="7515582"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Similarities and Differences</a:t>
            </a:r>
            <a:endParaRPr lang="en-US" sz="4400" dirty="0"/>
          </a:p>
        </p:txBody>
      </p:sp>
      <p:sp>
        <p:nvSpPr>
          <p:cNvPr id="3" name="Text 1"/>
          <p:cNvSpPr/>
          <p:nvPr/>
        </p:nvSpPr>
        <p:spPr>
          <a:xfrm>
            <a:off x="793790" y="2724269"/>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FFFFFF"/>
                </a:solidFill>
                <a:latin typeface="Fraunces Medium" pitchFamily="34" charset="0"/>
                <a:ea typeface="Fraunces Medium" pitchFamily="34" charset="-122"/>
                <a:cs typeface="Fraunces Medium" pitchFamily="34" charset="-120"/>
              </a:rPr>
              <a:t>Similarities</a:t>
            </a:r>
            <a:endParaRPr lang="en-US" sz="2400" dirty="0"/>
          </a:p>
        </p:txBody>
      </p:sp>
      <p:sp>
        <p:nvSpPr>
          <p:cNvPr id="4" name="Text 2"/>
          <p:cNvSpPr/>
          <p:nvPr/>
        </p:nvSpPr>
        <p:spPr>
          <a:xfrm>
            <a:off x="793790" y="33054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Both focus on non-physical assets driving success</a:t>
            </a:r>
            <a:endParaRPr lang="en-US" dirty="0"/>
          </a:p>
        </p:txBody>
      </p:sp>
      <p:sp>
        <p:nvSpPr>
          <p:cNvPr id="5" name="Text 3"/>
          <p:cNvSpPr/>
          <p:nvPr/>
        </p:nvSpPr>
        <p:spPr>
          <a:xfrm>
            <a:off x="793790" y="37476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Both emphasize consistent evaluation and adaptation</a:t>
            </a:r>
            <a:endParaRPr lang="en-US" dirty="0"/>
          </a:p>
        </p:txBody>
      </p:sp>
      <p:sp>
        <p:nvSpPr>
          <p:cNvPr id="6" name="Text 4"/>
          <p:cNvSpPr/>
          <p:nvPr/>
        </p:nvSpPr>
        <p:spPr>
          <a:xfrm>
            <a:off x="793790" y="455271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Both aim to create value beyond financial metrics</a:t>
            </a:r>
            <a:endParaRPr lang="en-US" dirty="0"/>
          </a:p>
        </p:txBody>
      </p:sp>
      <p:sp>
        <p:nvSpPr>
          <p:cNvPr id="7" name="Text 5"/>
          <p:cNvSpPr/>
          <p:nvPr/>
        </p:nvSpPr>
        <p:spPr>
          <a:xfrm>
            <a:off x="793790" y="499491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Both recognize the importance of alignment with external environment</a:t>
            </a:r>
            <a:endParaRPr lang="en-US" dirty="0"/>
          </a:p>
        </p:txBody>
      </p:sp>
      <p:sp>
        <p:nvSpPr>
          <p:cNvPr id="8" name="Text 6"/>
          <p:cNvSpPr/>
          <p:nvPr/>
        </p:nvSpPr>
        <p:spPr>
          <a:xfrm>
            <a:off x="7599521" y="2724269"/>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FFFFFF"/>
                </a:solidFill>
                <a:latin typeface="Fraunces Medium" pitchFamily="34" charset="0"/>
                <a:ea typeface="Fraunces Medium" pitchFamily="34" charset="-122"/>
                <a:cs typeface="Fraunces Medium" pitchFamily="34" charset="-120"/>
              </a:rPr>
              <a:t>Differences</a:t>
            </a:r>
            <a:endParaRPr lang="en-US" sz="2400" dirty="0"/>
          </a:p>
        </p:txBody>
      </p:sp>
      <p:sp>
        <p:nvSpPr>
          <p:cNvPr id="9" name="Text 7"/>
          <p:cNvSpPr/>
          <p:nvPr/>
        </p:nvSpPr>
        <p:spPr>
          <a:xfrm>
            <a:off x="7599521" y="330541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Drucker focuses on foundational principles; IC on measurement and optimization</a:t>
            </a:r>
            <a:endParaRPr lang="en-US" dirty="0"/>
          </a:p>
        </p:txBody>
      </p:sp>
      <p:sp>
        <p:nvSpPr>
          <p:cNvPr id="10" name="Text 8"/>
          <p:cNvSpPr/>
          <p:nvPr/>
        </p:nvSpPr>
        <p:spPr>
          <a:xfrm>
            <a:off x="7599521" y="411051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Drucker offers philosophical approach; IC uses specific measurement tools</a:t>
            </a:r>
            <a:endParaRPr lang="en-US" dirty="0"/>
          </a:p>
        </p:txBody>
      </p:sp>
      <p:sp>
        <p:nvSpPr>
          <p:cNvPr id="11" name="Text 9"/>
          <p:cNvSpPr/>
          <p:nvPr/>
        </p:nvSpPr>
        <p:spPr>
          <a:xfrm>
            <a:off x="7599521" y="491561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EBECEF"/>
                </a:solidFill>
                <a:latin typeface="Epilogue" pitchFamily="34" charset="0"/>
                <a:ea typeface="Epilogue" pitchFamily="34" charset="-122"/>
                <a:cs typeface="Epilogue" pitchFamily="34" charset="-120"/>
              </a:rPr>
              <a:t>Drucker emphasizes long-term survival; IC balances short and long-term perspectives</a:t>
            </a:r>
            <a:endParaRPr lang="en-US" dirty="0"/>
          </a:p>
        </p:txBody>
      </p:sp>
      <p:sp>
        <p:nvSpPr>
          <p:cNvPr id="12" name="Text 10"/>
          <p:cNvSpPr/>
          <p:nvPr/>
        </p:nvSpPr>
        <p:spPr>
          <a:xfrm>
            <a:off x="793790" y="6055162"/>
            <a:ext cx="13042821" cy="725805"/>
          </a:xfrm>
          <a:prstGeom prst="rect">
            <a:avLst/>
          </a:prstGeom>
          <a:noFill/>
          <a:ln/>
        </p:spPr>
        <p:txBody>
          <a:bodyPr wrap="square" lIns="0" tIns="0" rIns="0" bIns="0" rtlCol="0" anchor="t"/>
          <a:lstStyle/>
          <a:p>
            <a:pPr marL="0" indent="0" algn="l">
              <a:lnSpc>
                <a:spcPts val="2850"/>
              </a:lnSpc>
              <a:buNone/>
            </a:pPr>
            <a:r>
              <a:rPr lang="en-US" dirty="0">
                <a:solidFill>
                  <a:srgbClr val="EBECEF"/>
                </a:solidFill>
                <a:latin typeface="Epilogue" pitchFamily="34" charset="0"/>
                <a:ea typeface="Epilogue" pitchFamily="34" charset="-122"/>
                <a:cs typeface="Epilogue" pitchFamily="34" charset="-120"/>
              </a:rPr>
              <a:t>Organizations can combine these frameworks to align strategic assumptions with optimization of intangible assets, as Microsoft does with its structural capital while reassessing its mission.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511618"/>
            <a:ext cx="9639538"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Practical Applications: Case Studies</a:t>
            </a:r>
            <a:endParaRPr lang="en-US" sz="4400" dirty="0"/>
          </a:p>
        </p:txBody>
      </p:sp>
      <p:sp>
        <p:nvSpPr>
          <p:cNvPr id="3" name="Shape 1"/>
          <p:cNvSpPr/>
          <p:nvPr/>
        </p:nvSpPr>
        <p:spPr>
          <a:xfrm>
            <a:off x="793790" y="2674025"/>
            <a:ext cx="4196358" cy="4043958"/>
          </a:xfrm>
          <a:prstGeom prst="roundRect">
            <a:avLst>
              <a:gd name="adj" fmla="val 2356"/>
            </a:avLst>
          </a:prstGeom>
          <a:solidFill>
            <a:srgbClr val="283157"/>
          </a:solidFill>
          <a:ln w="7620">
            <a:solidFill>
              <a:srgbClr val="8C98CA"/>
            </a:solidFill>
            <a:prstDash val="solid"/>
          </a:ln>
        </p:spPr>
      </p:sp>
      <p:sp>
        <p:nvSpPr>
          <p:cNvPr id="4" name="Shape 2"/>
          <p:cNvSpPr/>
          <p:nvPr/>
        </p:nvSpPr>
        <p:spPr>
          <a:xfrm>
            <a:off x="1028224" y="2908459"/>
            <a:ext cx="680442" cy="680442"/>
          </a:xfrm>
          <a:prstGeom prst="roundRect">
            <a:avLst>
              <a:gd name="adj" fmla="val 13436980"/>
            </a:avLst>
          </a:prstGeom>
          <a:solidFill>
            <a:srgbClr val="8C98CA"/>
          </a:solidFill>
          <a:ln/>
        </p:spPr>
      </p:sp>
      <p:pic>
        <p:nvPicPr>
          <p:cNvPr id="5" name="Image 0" descr="preencoded.png"/>
          <p:cNvPicPr>
            <a:picLocks noChangeAspect="1"/>
          </p:cNvPicPr>
          <p:nvPr/>
        </p:nvPicPr>
        <p:blipFill>
          <a:blip r:embed="rId3"/>
          <a:stretch>
            <a:fillRect/>
          </a:stretch>
        </p:blipFill>
        <p:spPr>
          <a:xfrm>
            <a:off x="1215390" y="3057287"/>
            <a:ext cx="306110" cy="382667"/>
          </a:xfrm>
          <a:prstGeom prst="rect">
            <a:avLst/>
          </a:prstGeom>
        </p:spPr>
      </p:pic>
      <p:sp>
        <p:nvSpPr>
          <p:cNvPr id="6" name="Text 3"/>
          <p:cNvSpPr/>
          <p:nvPr/>
        </p:nvSpPr>
        <p:spPr>
          <a:xfrm>
            <a:off x="1028224" y="3815715"/>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Microsoft</a:t>
            </a:r>
            <a:endParaRPr lang="en-US" sz="2400" dirty="0"/>
          </a:p>
        </p:txBody>
      </p:sp>
      <p:sp>
        <p:nvSpPr>
          <p:cNvPr id="7" name="Text 4"/>
          <p:cNvSpPr/>
          <p:nvPr/>
        </p:nvSpPr>
        <p:spPr>
          <a:xfrm>
            <a:off x="1028224" y="4306133"/>
            <a:ext cx="3727490" cy="2177415"/>
          </a:xfrm>
          <a:prstGeom prst="rect">
            <a:avLst/>
          </a:prstGeom>
          <a:noFill/>
          <a:ln/>
        </p:spPr>
        <p:txBody>
          <a:bodyPr wrap="square" lIns="0" tIns="0" rIns="0" bIns="0" rtlCol="0" anchor="t"/>
          <a:lstStyle/>
          <a:p>
            <a:pPr marL="0" indent="0" algn="l">
              <a:lnSpc>
                <a:spcPts val="2850"/>
              </a:lnSpc>
              <a:buNone/>
            </a:pPr>
            <a:r>
              <a:rPr lang="en-US" dirty="0">
                <a:solidFill>
                  <a:srgbClr val="EBECEF"/>
                </a:solidFill>
                <a:latin typeface="Epilogue" pitchFamily="34" charset="0"/>
                <a:ea typeface="Epilogue" pitchFamily="34" charset="-122"/>
                <a:cs typeface="Epilogue" pitchFamily="34" charset="-120"/>
              </a:rPr>
              <a:t>In 1995, for every $1 of recorded value, the market saw $9 in additional value not on Microsoft's balance sheet—demonstrating the power of intellectual capital.</a:t>
            </a:r>
            <a:endParaRPr lang="en-US" dirty="0"/>
          </a:p>
        </p:txBody>
      </p:sp>
      <p:sp>
        <p:nvSpPr>
          <p:cNvPr id="8" name="Shape 5"/>
          <p:cNvSpPr/>
          <p:nvPr/>
        </p:nvSpPr>
        <p:spPr>
          <a:xfrm>
            <a:off x="5216962" y="2674025"/>
            <a:ext cx="4196358" cy="4043958"/>
          </a:xfrm>
          <a:prstGeom prst="roundRect">
            <a:avLst>
              <a:gd name="adj" fmla="val 2356"/>
            </a:avLst>
          </a:prstGeom>
          <a:solidFill>
            <a:srgbClr val="283157"/>
          </a:solidFill>
          <a:ln w="7620">
            <a:solidFill>
              <a:srgbClr val="8C98CA"/>
            </a:solidFill>
            <a:prstDash val="solid"/>
          </a:ln>
        </p:spPr>
      </p:sp>
      <p:sp>
        <p:nvSpPr>
          <p:cNvPr id="9" name="Shape 6"/>
          <p:cNvSpPr/>
          <p:nvPr/>
        </p:nvSpPr>
        <p:spPr>
          <a:xfrm>
            <a:off x="5451396" y="2908459"/>
            <a:ext cx="680442" cy="680442"/>
          </a:xfrm>
          <a:prstGeom prst="roundRect">
            <a:avLst>
              <a:gd name="adj" fmla="val 13436980"/>
            </a:avLst>
          </a:prstGeom>
          <a:solidFill>
            <a:srgbClr val="8C98CA"/>
          </a:solidFill>
          <a:ln/>
        </p:spPr>
      </p:sp>
      <p:sp>
        <p:nvSpPr>
          <p:cNvPr id="11" name="Text 7"/>
          <p:cNvSpPr/>
          <p:nvPr/>
        </p:nvSpPr>
        <p:spPr>
          <a:xfrm>
            <a:off x="5451396" y="3815715"/>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McKinsey</a:t>
            </a:r>
            <a:endParaRPr lang="en-US" sz="2400" dirty="0"/>
          </a:p>
        </p:txBody>
      </p:sp>
      <p:sp>
        <p:nvSpPr>
          <p:cNvPr id="12" name="Text 8"/>
          <p:cNvSpPr/>
          <p:nvPr/>
        </p:nvSpPr>
        <p:spPr>
          <a:xfrm>
            <a:off x="5451396" y="4306133"/>
            <a:ext cx="3727490" cy="2177415"/>
          </a:xfrm>
          <a:prstGeom prst="rect">
            <a:avLst/>
          </a:prstGeom>
          <a:noFill/>
          <a:ln/>
        </p:spPr>
        <p:txBody>
          <a:bodyPr wrap="square" lIns="0" tIns="0" rIns="0" bIns="0" rtlCol="0" anchor="t"/>
          <a:lstStyle/>
          <a:p>
            <a:pPr marL="0" indent="0" algn="l">
              <a:lnSpc>
                <a:spcPts val="2850"/>
              </a:lnSpc>
              <a:buNone/>
            </a:pPr>
            <a:r>
              <a:rPr lang="en-US" dirty="0">
                <a:solidFill>
                  <a:srgbClr val="EBECEF"/>
                </a:solidFill>
                <a:latin typeface="Epilogue" pitchFamily="34" charset="0"/>
                <a:ea typeface="Epilogue" pitchFamily="34" charset="-122"/>
                <a:cs typeface="Epilogue" pitchFamily="34" charset="-120"/>
              </a:rPr>
              <a:t>Sells analytical knowledge in teams led by senior partners, with clients willing to pay an average of $500,000 per consultant annually for this intellectual capital.</a:t>
            </a:r>
            <a:endParaRPr lang="en-US" dirty="0"/>
          </a:p>
        </p:txBody>
      </p:sp>
      <p:sp>
        <p:nvSpPr>
          <p:cNvPr id="13" name="Shape 9"/>
          <p:cNvSpPr/>
          <p:nvPr/>
        </p:nvSpPr>
        <p:spPr>
          <a:xfrm>
            <a:off x="9640133" y="2674025"/>
            <a:ext cx="4196358" cy="4043958"/>
          </a:xfrm>
          <a:prstGeom prst="roundRect">
            <a:avLst>
              <a:gd name="adj" fmla="val 2356"/>
            </a:avLst>
          </a:prstGeom>
          <a:solidFill>
            <a:srgbClr val="283157"/>
          </a:solidFill>
          <a:ln w="7620">
            <a:solidFill>
              <a:srgbClr val="8C98CA"/>
            </a:solidFill>
            <a:prstDash val="solid"/>
          </a:ln>
        </p:spPr>
      </p:sp>
      <p:sp>
        <p:nvSpPr>
          <p:cNvPr id="14" name="Shape 10"/>
          <p:cNvSpPr/>
          <p:nvPr/>
        </p:nvSpPr>
        <p:spPr>
          <a:xfrm>
            <a:off x="9874568" y="2908459"/>
            <a:ext cx="680442" cy="680442"/>
          </a:xfrm>
          <a:prstGeom prst="roundRect">
            <a:avLst>
              <a:gd name="adj" fmla="val 13436980"/>
            </a:avLst>
          </a:prstGeom>
          <a:solidFill>
            <a:srgbClr val="8C98CA"/>
          </a:solidFill>
          <a:ln/>
        </p:spPr>
      </p:sp>
      <p:sp>
        <p:nvSpPr>
          <p:cNvPr id="16" name="Text 11"/>
          <p:cNvSpPr/>
          <p:nvPr/>
        </p:nvSpPr>
        <p:spPr>
          <a:xfrm>
            <a:off x="9874568" y="3815715"/>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Nike</a:t>
            </a:r>
            <a:endParaRPr lang="en-US" sz="2400" dirty="0"/>
          </a:p>
        </p:txBody>
      </p:sp>
      <p:sp>
        <p:nvSpPr>
          <p:cNvPr id="17" name="Text 12"/>
          <p:cNvSpPr/>
          <p:nvPr/>
        </p:nvSpPr>
        <p:spPr>
          <a:xfrm>
            <a:off x="9874568" y="4306133"/>
            <a:ext cx="3727490" cy="1814513"/>
          </a:xfrm>
          <a:prstGeom prst="rect">
            <a:avLst/>
          </a:prstGeom>
          <a:noFill/>
          <a:ln/>
        </p:spPr>
        <p:txBody>
          <a:bodyPr wrap="square" lIns="0" tIns="0" rIns="0" bIns="0" rtlCol="0" anchor="t"/>
          <a:lstStyle/>
          <a:p>
            <a:pPr marL="0" indent="0" algn="l">
              <a:lnSpc>
                <a:spcPts val="2850"/>
              </a:lnSpc>
              <a:buNone/>
            </a:pPr>
            <a:r>
              <a:rPr lang="en-US" dirty="0">
                <a:solidFill>
                  <a:srgbClr val="EBECEF"/>
                </a:solidFill>
                <a:latin typeface="Epilogue" pitchFamily="34" charset="0"/>
                <a:ea typeface="Epilogue" pitchFamily="34" charset="-122"/>
                <a:cs typeface="Epilogue" pitchFamily="34" charset="-120"/>
              </a:rPr>
              <a:t>A shoemaker that makes no shoes—focusing on R&amp;D, design, and marketing—with $334,000 in sales per employee through knowledge-based activities.</a:t>
            </a:r>
            <a:endParaRPr lang="en-US" dirty="0"/>
          </a:p>
        </p:txBody>
      </p:sp>
      <p:pic>
        <p:nvPicPr>
          <p:cNvPr id="19" name="Εικόνα 18">
            <a:extLst>
              <a:ext uri="{FF2B5EF4-FFF2-40B4-BE49-F238E27FC236}">
                <a16:creationId xmlns:a16="http://schemas.microsoft.com/office/drawing/2014/main" id="{7E83F21D-A062-E239-5C13-7E11C133407F}"/>
              </a:ext>
            </a:extLst>
          </p:cNvPr>
          <p:cNvPicPr>
            <a:picLocks noChangeAspect="1"/>
          </p:cNvPicPr>
          <p:nvPr/>
        </p:nvPicPr>
        <p:blipFill>
          <a:blip r:embed="rId4"/>
          <a:stretch>
            <a:fillRect/>
          </a:stretch>
        </p:blipFill>
        <p:spPr>
          <a:xfrm>
            <a:off x="10023989" y="3059975"/>
            <a:ext cx="381600" cy="381600"/>
          </a:xfrm>
          <a:prstGeom prst="rect">
            <a:avLst/>
          </a:prstGeom>
        </p:spPr>
      </p:pic>
      <p:pic>
        <p:nvPicPr>
          <p:cNvPr id="23" name="Εικόνα 22">
            <a:extLst>
              <a:ext uri="{FF2B5EF4-FFF2-40B4-BE49-F238E27FC236}">
                <a16:creationId xmlns:a16="http://schemas.microsoft.com/office/drawing/2014/main" id="{E7A08A9D-DF7A-090E-FD60-B27447ACE9F8}"/>
              </a:ext>
            </a:extLst>
          </p:cNvPr>
          <p:cNvPicPr>
            <a:picLocks noChangeAspect="1"/>
          </p:cNvPicPr>
          <p:nvPr/>
        </p:nvPicPr>
        <p:blipFill>
          <a:blip r:embed="rId5"/>
          <a:stretch>
            <a:fillRect/>
          </a:stretch>
        </p:blipFill>
        <p:spPr>
          <a:xfrm>
            <a:off x="5638617" y="3095620"/>
            <a:ext cx="306000" cy="306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0"/>
          <p:cNvSpPr/>
          <p:nvPr/>
        </p:nvSpPr>
        <p:spPr>
          <a:xfrm>
            <a:off x="726996" y="706636"/>
            <a:ext cx="7690009" cy="1298258"/>
          </a:xfrm>
          <a:prstGeom prst="rect">
            <a:avLst/>
          </a:prstGeom>
          <a:noFill/>
          <a:ln/>
        </p:spPr>
        <p:txBody>
          <a:bodyPr wrap="square" lIns="0" tIns="0" rIns="0" bIns="0" rtlCol="0" anchor="t"/>
          <a:lstStyle/>
          <a:p>
            <a:pPr marL="0" indent="0" algn="l">
              <a:lnSpc>
                <a:spcPts val="5100"/>
              </a:lnSpc>
              <a:buNone/>
            </a:pPr>
            <a:r>
              <a:rPr lang="en-US" sz="4000" dirty="0">
                <a:solidFill>
                  <a:srgbClr val="FFFFFF"/>
                </a:solidFill>
                <a:latin typeface="Fraunces Medium" pitchFamily="34" charset="0"/>
                <a:ea typeface="Fraunces Medium" pitchFamily="34" charset="-122"/>
                <a:cs typeface="Fraunces Medium" pitchFamily="34" charset="-120"/>
              </a:rPr>
              <a:t>Strategic Adaptation: IBM, Merck, and Sony</a:t>
            </a:r>
            <a:endParaRPr lang="en-US" sz="4000" dirty="0"/>
          </a:p>
        </p:txBody>
      </p:sp>
      <p:sp>
        <p:nvSpPr>
          <p:cNvPr id="4" name="Text 1"/>
          <p:cNvSpPr/>
          <p:nvPr/>
        </p:nvSpPr>
        <p:spPr>
          <a:xfrm>
            <a:off x="726996" y="2524125"/>
            <a:ext cx="2596753" cy="324564"/>
          </a:xfrm>
          <a:prstGeom prst="rect">
            <a:avLst/>
          </a:prstGeom>
          <a:noFill/>
          <a:ln/>
        </p:spPr>
        <p:txBody>
          <a:bodyPr wrap="none" lIns="0" tIns="0" rIns="0" bIns="0" rtlCol="0" anchor="t"/>
          <a:lstStyle/>
          <a:p>
            <a:pPr marL="0" indent="0" algn="l">
              <a:lnSpc>
                <a:spcPts val="2550"/>
              </a:lnSpc>
              <a:buNone/>
            </a:pPr>
            <a:r>
              <a:rPr lang="en-US" sz="2400" dirty="0">
                <a:solidFill>
                  <a:srgbClr val="FFFFFF"/>
                </a:solidFill>
                <a:latin typeface="Fraunces Medium" pitchFamily="34" charset="0"/>
                <a:ea typeface="Fraunces Medium" pitchFamily="34" charset="-122"/>
                <a:cs typeface="Fraunces Medium" pitchFamily="34" charset="-120"/>
              </a:rPr>
              <a:t>IBM's Challenge</a:t>
            </a:r>
            <a:endParaRPr lang="en-US" sz="2400" dirty="0"/>
          </a:p>
        </p:txBody>
      </p:sp>
      <p:sp>
        <p:nvSpPr>
          <p:cNvPr id="5" name="Text 2"/>
          <p:cNvSpPr/>
          <p:nvPr/>
        </p:nvSpPr>
        <p:spPr>
          <a:xfrm>
            <a:off x="726996" y="3056334"/>
            <a:ext cx="3591639" cy="997268"/>
          </a:xfrm>
          <a:prstGeom prst="rect">
            <a:avLst/>
          </a:prstGeom>
          <a:noFill/>
          <a:ln/>
        </p:spPr>
        <p:txBody>
          <a:bodyPr wrap="square" lIns="0" tIns="0" rIns="0" bIns="0" rtlCol="0" anchor="t"/>
          <a:lstStyle/>
          <a:p>
            <a:pPr marL="0" indent="0" algn="l">
              <a:lnSpc>
                <a:spcPts val="2600"/>
              </a:lnSpc>
              <a:buNone/>
            </a:pPr>
            <a:r>
              <a:rPr lang="en-US" sz="1600" dirty="0">
                <a:solidFill>
                  <a:srgbClr val="EBECEF"/>
                </a:solidFill>
                <a:latin typeface="Epilogue" pitchFamily="34" charset="0"/>
                <a:ea typeface="Epilogue" pitchFamily="34" charset="-122"/>
                <a:cs typeface="Epilogue" pitchFamily="34" charset="-120"/>
              </a:rPr>
              <a:t>Failed to reassess outdated assumptions about its environment and mission:</a:t>
            </a:r>
            <a:endParaRPr lang="en-US" sz="1600" dirty="0"/>
          </a:p>
        </p:txBody>
      </p:sp>
      <p:sp>
        <p:nvSpPr>
          <p:cNvPr id="6" name="Text 3"/>
          <p:cNvSpPr/>
          <p:nvPr/>
        </p:nvSpPr>
        <p:spPr>
          <a:xfrm>
            <a:off x="726996" y="4240530"/>
            <a:ext cx="3591639" cy="99726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BECEF"/>
                </a:solidFill>
                <a:latin typeface="Epilogue" pitchFamily="34" charset="0"/>
                <a:ea typeface="Epilogue" pitchFamily="34" charset="-122"/>
                <a:cs typeface="Epilogue" pitchFamily="34" charset="-120"/>
              </a:rPr>
              <a:t>Attempted to combine mainframes (memory-focused) with PCs (software-focused)</a:t>
            </a:r>
            <a:endParaRPr lang="en-US" sz="1600" dirty="0"/>
          </a:p>
        </p:txBody>
      </p:sp>
      <p:sp>
        <p:nvSpPr>
          <p:cNvPr id="7" name="Text 4"/>
          <p:cNvSpPr/>
          <p:nvPr/>
        </p:nvSpPr>
        <p:spPr>
          <a:xfrm>
            <a:off x="726996" y="5310426"/>
            <a:ext cx="3591639" cy="66484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BECEF"/>
                </a:solidFill>
                <a:latin typeface="Epilogue" pitchFamily="34" charset="0"/>
                <a:ea typeface="Epilogue" pitchFamily="34" charset="-122"/>
                <a:cs typeface="Epilogue" pitchFamily="34" charset="-120"/>
              </a:rPr>
              <a:t>Assumed "a computer is just a computer"</a:t>
            </a:r>
            <a:endParaRPr lang="en-US" sz="1600" dirty="0"/>
          </a:p>
        </p:txBody>
      </p:sp>
      <p:sp>
        <p:nvSpPr>
          <p:cNvPr id="8" name="Text 5"/>
          <p:cNvSpPr/>
          <p:nvPr/>
        </p:nvSpPr>
        <p:spPr>
          <a:xfrm>
            <a:off x="726996" y="6047899"/>
            <a:ext cx="3591639" cy="99726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BECEF"/>
                </a:solidFill>
                <a:latin typeface="Epilogue" pitchFamily="34" charset="0"/>
                <a:ea typeface="Epilogue" pitchFamily="34" charset="-122"/>
                <a:cs typeface="Epilogue" pitchFamily="34" charset="-120"/>
              </a:rPr>
              <a:t>Ignored fundamental differences in operation and value</a:t>
            </a:r>
            <a:endParaRPr lang="en-US" sz="1600" dirty="0"/>
          </a:p>
        </p:txBody>
      </p:sp>
      <p:sp>
        <p:nvSpPr>
          <p:cNvPr id="9" name="Text 6"/>
          <p:cNvSpPr/>
          <p:nvPr/>
        </p:nvSpPr>
        <p:spPr>
          <a:xfrm>
            <a:off x="726996" y="7117794"/>
            <a:ext cx="3591639"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BECEF"/>
                </a:solidFill>
                <a:latin typeface="Epilogue" pitchFamily="34" charset="0"/>
                <a:ea typeface="Epilogue" pitchFamily="34" charset="-122"/>
                <a:cs typeface="Epilogue" pitchFamily="34" charset="-120"/>
              </a:rPr>
              <a:t>Resulted in strategic "paralysis"</a:t>
            </a:r>
            <a:endParaRPr lang="en-US" sz="1600" dirty="0"/>
          </a:p>
        </p:txBody>
      </p:sp>
      <p:sp>
        <p:nvSpPr>
          <p:cNvPr id="10" name="Text 7"/>
          <p:cNvSpPr/>
          <p:nvPr/>
        </p:nvSpPr>
        <p:spPr>
          <a:xfrm>
            <a:off x="4832985" y="2524125"/>
            <a:ext cx="2873693" cy="324564"/>
          </a:xfrm>
          <a:prstGeom prst="rect">
            <a:avLst/>
          </a:prstGeom>
          <a:noFill/>
          <a:ln/>
        </p:spPr>
        <p:txBody>
          <a:bodyPr wrap="none" lIns="0" tIns="0" rIns="0" bIns="0" rtlCol="0" anchor="t"/>
          <a:lstStyle/>
          <a:p>
            <a:pPr marL="0" indent="0" algn="l">
              <a:lnSpc>
                <a:spcPts val="2550"/>
              </a:lnSpc>
              <a:buNone/>
            </a:pPr>
            <a:r>
              <a:rPr lang="en-US" sz="2400" dirty="0">
                <a:solidFill>
                  <a:srgbClr val="FFFFFF"/>
                </a:solidFill>
                <a:latin typeface="Fraunces Medium" pitchFamily="34" charset="0"/>
                <a:ea typeface="Fraunces Medium" pitchFamily="34" charset="-122"/>
                <a:cs typeface="Fraunces Medium" pitchFamily="34" charset="-120"/>
              </a:rPr>
              <a:t>Successful Adaptations</a:t>
            </a:r>
            <a:endParaRPr lang="en-US" sz="2400" dirty="0"/>
          </a:p>
        </p:txBody>
      </p:sp>
      <p:sp>
        <p:nvSpPr>
          <p:cNvPr id="11" name="Text 8"/>
          <p:cNvSpPr/>
          <p:nvPr/>
        </p:nvSpPr>
        <p:spPr>
          <a:xfrm>
            <a:off x="4832985" y="3056334"/>
            <a:ext cx="3591639" cy="1994535"/>
          </a:xfrm>
          <a:prstGeom prst="rect">
            <a:avLst/>
          </a:prstGeom>
          <a:noFill/>
          <a:ln/>
        </p:spPr>
        <p:txBody>
          <a:bodyPr wrap="square" lIns="0" tIns="0" rIns="0" bIns="0" rtlCol="0" anchor="t"/>
          <a:lstStyle/>
          <a:p>
            <a:pPr marL="0" indent="0" algn="l">
              <a:lnSpc>
                <a:spcPts val="2600"/>
              </a:lnSpc>
              <a:buNone/>
            </a:pPr>
            <a:r>
              <a:rPr lang="en-US" sz="1600" b="1" dirty="0">
                <a:solidFill>
                  <a:srgbClr val="EBECEF"/>
                </a:solidFill>
                <a:latin typeface="Epilogue" pitchFamily="34" charset="0"/>
                <a:ea typeface="Epilogue" pitchFamily="34" charset="-122"/>
                <a:cs typeface="Epilogue" pitchFamily="34" charset="-120"/>
              </a:rPr>
              <a:t>Merck:</a:t>
            </a:r>
            <a:r>
              <a:rPr lang="en-US" sz="1600" dirty="0">
                <a:solidFill>
                  <a:srgbClr val="EBECEF"/>
                </a:solidFill>
                <a:latin typeface="Epilogue" pitchFamily="34" charset="0"/>
                <a:ea typeface="Epilogue" pitchFamily="34" charset="-122"/>
                <a:cs typeface="Epilogue" pitchFamily="34" charset="-120"/>
              </a:rPr>
              <a:t> CEO shifted from exclusive focus on patented drugs to acquiring a major distributor of generic and over-the-counter medications—without waiting for crisis.</a:t>
            </a:r>
            <a:endParaRPr lang="en-US" sz="1600" dirty="0"/>
          </a:p>
        </p:txBody>
      </p:sp>
      <p:sp>
        <p:nvSpPr>
          <p:cNvPr id="12" name="Text 9"/>
          <p:cNvSpPr/>
          <p:nvPr/>
        </p:nvSpPr>
        <p:spPr>
          <a:xfrm>
            <a:off x="4832985" y="5237798"/>
            <a:ext cx="3591639" cy="1994535"/>
          </a:xfrm>
          <a:prstGeom prst="rect">
            <a:avLst/>
          </a:prstGeom>
          <a:noFill/>
          <a:ln/>
        </p:spPr>
        <p:txBody>
          <a:bodyPr wrap="square" lIns="0" tIns="0" rIns="0" bIns="0" rtlCol="0" anchor="t"/>
          <a:lstStyle/>
          <a:p>
            <a:pPr marL="0" indent="0" algn="l">
              <a:lnSpc>
                <a:spcPts val="2600"/>
              </a:lnSpc>
              <a:buNone/>
            </a:pPr>
            <a:r>
              <a:rPr lang="en-US" sz="1600" b="1" dirty="0">
                <a:solidFill>
                  <a:srgbClr val="EBECEF"/>
                </a:solidFill>
                <a:latin typeface="Epilogue" pitchFamily="34" charset="0"/>
                <a:ea typeface="Epilogue" pitchFamily="34" charset="-122"/>
                <a:cs typeface="Epilogue" pitchFamily="34" charset="-120"/>
              </a:rPr>
              <a:t>Sony:</a:t>
            </a:r>
            <a:r>
              <a:rPr lang="en-US" sz="1600" dirty="0">
                <a:solidFill>
                  <a:srgbClr val="EBECEF"/>
                </a:solidFill>
                <a:latin typeface="Epilogue" pitchFamily="34" charset="0"/>
                <a:ea typeface="Epilogue" pitchFamily="34" charset="-122"/>
                <a:cs typeface="Epilogue" pitchFamily="34" charset="-120"/>
              </a:rPr>
              <a:t> Redefined itself from hardware manufacturer seeking software to software producer creating demand for its devices by acquiring a Hollywood movie production company.</a:t>
            </a:r>
            <a:endParaRPr lang="en-US" sz="1600" dirty="0"/>
          </a:p>
        </p:txBody>
      </p:sp>
      <p:pic>
        <p:nvPicPr>
          <p:cNvPr id="18" name="Εικόνα 17">
            <a:extLst>
              <a:ext uri="{FF2B5EF4-FFF2-40B4-BE49-F238E27FC236}">
                <a16:creationId xmlns:a16="http://schemas.microsoft.com/office/drawing/2014/main" id="{4D1E4E47-ACDF-4AB0-FAA4-BC4C5C506BD0}"/>
              </a:ext>
            </a:extLst>
          </p:cNvPr>
          <p:cNvPicPr>
            <a:picLocks noChangeAspect="1"/>
          </p:cNvPicPr>
          <p:nvPr/>
        </p:nvPicPr>
        <p:blipFill>
          <a:blip r:embed="rId3"/>
          <a:stretch>
            <a:fillRect/>
          </a:stretch>
        </p:blipFill>
        <p:spPr>
          <a:xfrm>
            <a:off x="9215914" y="2291441"/>
            <a:ext cx="4922875" cy="38904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4023" y="762119"/>
            <a:ext cx="13122354" cy="1346597"/>
          </a:xfrm>
          <a:prstGeom prst="rect">
            <a:avLst/>
          </a:prstGeom>
          <a:noFill/>
          <a:ln/>
        </p:spPr>
        <p:txBody>
          <a:bodyPr wrap="square" lIns="0" tIns="0" rIns="0" bIns="0" rtlCol="0" anchor="t"/>
          <a:lstStyle/>
          <a:p>
            <a:pPr marL="0" indent="0" algn="l">
              <a:lnSpc>
                <a:spcPts val="5300"/>
              </a:lnSpc>
              <a:buNone/>
            </a:pPr>
            <a:r>
              <a:rPr lang="en-US" sz="4000" dirty="0">
                <a:solidFill>
                  <a:srgbClr val="FFFFFF"/>
                </a:solidFill>
                <a:latin typeface="Fraunces Medium" pitchFamily="34" charset="0"/>
                <a:ea typeface="Fraunces Medium" pitchFamily="34" charset="-122"/>
                <a:cs typeface="Fraunces Medium" pitchFamily="34" charset="-120"/>
              </a:rPr>
              <a:t>Related Concepts: Knowledge Management &amp; Social Capital</a:t>
            </a:r>
            <a:endParaRPr lang="en-US" sz="4000" dirty="0"/>
          </a:p>
        </p:txBody>
      </p:sp>
      <p:sp>
        <p:nvSpPr>
          <p:cNvPr id="3" name="Shape 1"/>
          <p:cNvSpPr/>
          <p:nvPr/>
        </p:nvSpPr>
        <p:spPr>
          <a:xfrm>
            <a:off x="754023" y="2539603"/>
            <a:ext cx="6453426" cy="3995857"/>
          </a:xfrm>
          <a:prstGeom prst="roundRect">
            <a:avLst>
              <a:gd name="adj" fmla="val 2265"/>
            </a:avLst>
          </a:prstGeom>
          <a:solidFill>
            <a:srgbClr val="080E26"/>
          </a:solidFill>
          <a:ln w="30480">
            <a:solidFill>
              <a:srgbClr val="8C98CA"/>
            </a:solidFill>
            <a:prstDash val="solid"/>
          </a:ln>
        </p:spPr>
      </p:sp>
      <p:sp>
        <p:nvSpPr>
          <p:cNvPr id="4" name="Shape 2"/>
          <p:cNvSpPr/>
          <p:nvPr/>
        </p:nvSpPr>
        <p:spPr>
          <a:xfrm>
            <a:off x="754023" y="2539603"/>
            <a:ext cx="121920" cy="3995857"/>
          </a:xfrm>
          <a:prstGeom prst="roundRect">
            <a:avLst>
              <a:gd name="adj" fmla="val 74222"/>
            </a:avLst>
          </a:prstGeom>
          <a:solidFill>
            <a:srgbClr val="8C98CA"/>
          </a:solidFill>
          <a:ln/>
        </p:spPr>
      </p:sp>
      <p:sp>
        <p:nvSpPr>
          <p:cNvPr id="5" name="Text 3"/>
          <p:cNvSpPr/>
          <p:nvPr/>
        </p:nvSpPr>
        <p:spPr>
          <a:xfrm>
            <a:off x="1121807" y="2785467"/>
            <a:ext cx="3175873" cy="336590"/>
          </a:xfrm>
          <a:prstGeom prst="rect">
            <a:avLst/>
          </a:prstGeom>
          <a:noFill/>
          <a:ln/>
        </p:spPr>
        <p:txBody>
          <a:bodyPr wrap="none" lIns="0" tIns="0" rIns="0" bIns="0" rtlCol="0" anchor="t"/>
          <a:lstStyle/>
          <a:p>
            <a:pPr marL="0" indent="0" algn="l">
              <a:lnSpc>
                <a:spcPts val="2650"/>
              </a:lnSpc>
              <a:buNone/>
            </a:pPr>
            <a:r>
              <a:rPr lang="en-US" sz="2400" dirty="0">
                <a:solidFill>
                  <a:srgbClr val="EBECEF"/>
                </a:solidFill>
                <a:latin typeface="Fraunces Medium" pitchFamily="34" charset="0"/>
                <a:ea typeface="Fraunces Medium" pitchFamily="34" charset="-122"/>
                <a:cs typeface="Fraunces Medium" pitchFamily="34" charset="-120"/>
              </a:rPr>
              <a:t>Knowledge Management</a:t>
            </a:r>
            <a:endParaRPr lang="en-US" sz="2400" dirty="0"/>
          </a:p>
        </p:txBody>
      </p:sp>
      <p:sp>
        <p:nvSpPr>
          <p:cNvPr id="6" name="Text 4"/>
          <p:cNvSpPr/>
          <p:nvPr/>
        </p:nvSpPr>
        <p:spPr>
          <a:xfrm>
            <a:off x="1121807" y="3251240"/>
            <a:ext cx="5839778" cy="689610"/>
          </a:xfrm>
          <a:prstGeom prst="rect">
            <a:avLst/>
          </a:prstGeom>
          <a:noFill/>
          <a:ln/>
        </p:spPr>
        <p:txBody>
          <a:bodyPr wrap="square" lIns="0" tIns="0" rIns="0" bIns="0" rtlCol="0" anchor="t"/>
          <a:lstStyle/>
          <a:p>
            <a:pPr marL="0" indent="0" algn="l">
              <a:lnSpc>
                <a:spcPts val="2700"/>
              </a:lnSpc>
              <a:buNone/>
            </a:pPr>
            <a:r>
              <a:rPr lang="en-US" sz="1600" dirty="0">
                <a:solidFill>
                  <a:srgbClr val="EBECEF"/>
                </a:solidFill>
                <a:latin typeface="Epilogue" pitchFamily="34" charset="0"/>
                <a:ea typeface="Epilogue" pitchFamily="34" charset="-122"/>
                <a:cs typeface="Epilogue" pitchFamily="34" charset="-120"/>
              </a:rPr>
              <a:t>Organizing knowledge to encourage new ideas and improve efficiency:</a:t>
            </a:r>
            <a:endParaRPr lang="en-US" sz="1600" dirty="0"/>
          </a:p>
        </p:txBody>
      </p:sp>
      <p:sp>
        <p:nvSpPr>
          <p:cNvPr id="7" name="Text 5"/>
          <p:cNvSpPr/>
          <p:nvPr/>
        </p:nvSpPr>
        <p:spPr>
          <a:xfrm>
            <a:off x="1121807" y="4070033"/>
            <a:ext cx="5839778" cy="689610"/>
          </a:xfrm>
          <a:prstGeom prst="rect">
            <a:avLst/>
          </a:prstGeom>
          <a:noFill/>
          <a:ln/>
        </p:spPr>
        <p:txBody>
          <a:bodyPr wrap="square" lIns="0" tIns="0" rIns="0" bIns="0" rtlCol="0" anchor="t"/>
          <a:lstStyle/>
          <a:p>
            <a:pPr marL="342900" indent="-342900" algn="l">
              <a:lnSpc>
                <a:spcPts val="2700"/>
              </a:lnSpc>
              <a:buSzPct val="100000"/>
              <a:buChar char="•"/>
            </a:pPr>
            <a:r>
              <a:rPr lang="en-US" sz="1600" dirty="0">
                <a:solidFill>
                  <a:srgbClr val="EBECEF"/>
                </a:solidFill>
                <a:latin typeface="Epilogue" pitchFamily="34" charset="0"/>
                <a:ea typeface="Epilogue" pitchFamily="34" charset="-122"/>
                <a:cs typeface="Epilogue" pitchFamily="34" charset="-120"/>
              </a:rPr>
              <a:t>Intersects with intellectual capital by addressing creation, storage, and application of knowledge</a:t>
            </a:r>
            <a:endParaRPr lang="en-US" sz="1600" dirty="0"/>
          </a:p>
        </p:txBody>
      </p:sp>
      <p:sp>
        <p:nvSpPr>
          <p:cNvPr id="8" name="Text 6"/>
          <p:cNvSpPr/>
          <p:nvPr/>
        </p:nvSpPr>
        <p:spPr>
          <a:xfrm>
            <a:off x="1121807" y="4835009"/>
            <a:ext cx="5839778" cy="689610"/>
          </a:xfrm>
          <a:prstGeom prst="rect">
            <a:avLst/>
          </a:prstGeom>
          <a:noFill/>
          <a:ln/>
        </p:spPr>
        <p:txBody>
          <a:bodyPr wrap="square" lIns="0" tIns="0" rIns="0" bIns="0" rtlCol="0" anchor="t"/>
          <a:lstStyle/>
          <a:p>
            <a:pPr marL="342900" indent="-342900" algn="l">
              <a:lnSpc>
                <a:spcPts val="2700"/>
              </a:lnSpc>
              <a:buSzPct val="100000"/>
              <a:buChar char="•"/>
            </a:pPr>
            <a:r>
              <a:rPr lang="en-US" sz="1600" dirty="0">
                <a:solidFill>
                  <a:srgbClr val="EBECEF"/>
                </a:solidFill>
                <a:latin typeface="Epilogue" pitchFamily="34" charset="0"/>
                <a:ea typeface="Epilogue" pitchFamily="34" charset="-122"/>
                <a:cs typeface="Epilogue" pitchFamily="34" charset="-120"/>
              </a:rPr>
              <a:t>Ensures human and structural capital are used effectively</a:t>
            </a:r>
            <a:endParaRPr lang="en-US" sz="1600" dirty="0"/>
          </a:p>
        </p:txBody>
      </p:sp>
      <p:sp>
        <p:nvSpPr>
          <p:cNvPr id="9" name="Text 7"/>
          <p:cNvSpPr/>
          <p:nvPr/>
        </p:nvSpPr>
        <p:spPr>
          <a:xfrm>
            <a:off x="1121807" y="5599986"/>
            <a:ext cx="5839778" cy="689610"/>
          </a:xfrm>
          <a:prstGeom prst="rect">
            <a:avLst/>
          </a:prstGeom>
          <a:noFill/>
          <a:ln/>
        </p:spPr>
        <p:txBody>
          <a:bodyPr wrap="square" lIns="0" tIns="0" rIns="0" bIns="0" rtlCol="0" anchor="t"/>
          <a:lstStyle/>
          <a:p>
            <a:pPr marL="342900" indent="-342900" algn="l">
              <a:lnSpc>
                <a:spcPts val="2700"/>
              </a:lnSpc>
              <a:buSzPct val="100000"/>
              <a:buChar char="•"/>
            </a:pPr>
            <a:r>
              <a:rPr lang="en-US" sz="1600" dirty="0">
                <a:solidFill>
                  <a:srgbClr val="EBECEF"/>
                </a:solidFill>
                <a:latin typeface="Epilogue" pitchFamily="34" charset="0"/>
                <a:ea typeface="Epilogue" pitchFamily="34" charset="-122"/>
                <a:cs typeface="Epilogue" pitchFamily="34" charset="-120"/>
              </a:rPr>
              <a:t>Supports continuous learning and long-term benefits</a:t>
            </a:r>
            <a:endParaRPr lang="en-US" sz="1600" dirty="0"/>
          </a:p>
        </p:txBody>
      </p:sp>
      <p:sp>
        <p:nvSpPr>
          <p:cNvPr id="10" name="Shape 8"/>
          <p:cNvSpPr/>
          <p:nvPr/>
        </p:nvSpPr>
        <p:spPr>
          <a:xfrm>
            <a:off x="7422833" y="2539603"/>
            <a:ext cx="6453545" cy="3995857"/>
          </a:xfrm>
          <a:prstGeom prst="roundRect">
            <a:avLst>
              <a:gd name="adj" fmla="val 2265"/>
            </a:avLst>
          </a:prstGeom>
          <a:solidFill>
            <a:srgbClr val="080E26"/>
          </a:solidFill>
          <a:ln w="30480">
            <a:solidFill>
              <a:srgbClr val="8C98CA"/>
            </a:solidFill>
            <a:prstDash val="solid"/>
          </a:ln>
        </p:spPr>
      </p:sp>
      <p:sp>
        <p:nvSpPr>
          <p:cNvPr id="11" name="Shape 9"/>
          <p:cNvSpPr/>
          <p:nvPr/>
        </p:nvSpPr>
        <p:spPr>
          <a:xfrm>
            <a:off x="7422833" y="2539603"/>
            <a:ext cx="121920" cy="3995857"/>
          </a:xfrm>
          <a:prstGeom prst="roundRect">
            <a:avLst>
              <a:gd name="adj" fmla="val 74222"/>
            </a:avLst>
          </a:prstGeom>
          <a:solidFill>
            <a:srgbClr val="8C98CA"/>
          </a:solidFill>
          <a:ln/>
        </p:spPr>
      </p:sp>
      <p:sp>
        <p:nvSpPr>
          <p:cNvPr id="12" name="Text 10"/>
          <p:cNvSpPr/>
          <p:nvPr/>
        </p:nvSpPr>
        <p:spPr>
          <a:xfrm>
            <a:off x="7790617" y="2785467"/>
            <a:ext cx="2693194" cy="336590"/>
          </a:xfrm>
          <a:prstGeom prst="rect">
            <a:avLst/>
          </a:prstGeom>
          <a:noFill/>
          <a:ln/>
        </p:spPr>
        <p:txBody>
          <a:bodyPr wrap="none" lIns="0" tIns="0" rIns="0" bIns="0" rtlCol="0" anchor="t"/>
          <a:lstStyle/>
          <a:p>
            <a:pPr marL="0" indent="0" algn="l">
              <a:lnSpc>
                <a:spcPts val="2650"/>
              </a:lnSpc>
              <a:buNone/>
            </a:pPr>
            <a:r>
              <a:rPr lang="en-US" sz="2400" dirty="0">
                <a:solidFill>
                  <a:srgbClr val="EBECEF"/>
                </a:solidFill>
                <a:latin typeface="Fraunces Medium" pitchFamily="34" charset="0"/>
                <a:ea typeface="Fraunces Medium" pitchFamily="34" charset="-122"/>
                <a:cs typeface="Fraunces Medium" pitchFamily="34" charset="-120"/>
              </a:rPr>
              <a:t>Social Capital</a:t>
            </a:r>
            <a:endParaRPr lang="en-US" sz="2400" dirty="0"/>
          </a:p>
        </p:txBody>
      </p:sp>
      <p:sp>
        <p:nvSpPr>
          <p:cNvPr id="13" name="Text 11"/>
          <p:cNvSpPr/>
          <p:nvPr/>
        </p:nvSpPr>
        <p:spPr>
          <a:xfrm>
            <a:off x="7790617" y="3251240"/>
            <a:ext cx="5839897" cy="689610"/>
          </a:xfrm>
          <a:prstGeom prst="rect">
            <a:avLst/>
          </a:prstGeom>
          <a:noFill/>
          <a:ln/>
        </p:spPr>
        <p:txBody>
          <a:bodyPr wrap="square" lIns="0" tIns="0" rIns="0" bIns="0" rtlCol="0" anchor="t"/>
          <a:lstStyle/>
          <a:p>
            <a:pPr marL="0" indent="0" algn="l">
              <a:lnSpc>
                <a:spcPts val="2700"/>
              </a:lnSpc>
              <a:buNone/>
            </a:pPr>
            <a:r>
              <a:rPr lang="en-US" sz="1600" dirty="0">
                <a:solidFill>
                  <a:srgbClr val="EBECEF"/>
                </a:solidFill>
                <a:latin typeface="Epilogue" pitchFamily="34" charset="0"/>
                <a:ea typeface="Epilogue" pitchFamily="34" charset="-122"/>
                <a:cs typeface="Epilogue" pitchFamily="34" charset="-120"/>
              </a:rPr>
              <a:t>Value of relationships and networks in enhancing performance:</a:t>
            </a:r>
            <a:endParaRPr lang="en-US" sz="1600" dirty="0"/>
          </a:p>
        </p:txBody>
      </p:sp>
      <p:sp>
        <p:nvSpPr>
          <p:cNvPr id="14" name="Text 12"/>
          <p:cNvSpPr/>
          <p:nvPr/>
        </p:nvSpPr>
        <p:spPr>
          <a:xfrm>
            <a:off x="7790617" y="4070033"/>
            <a:ext cx="5839897" cy="689610"/>
          </a:xfrm>
          <a:prstGeom prst="rect">
            <a:avLst/>
          </a:prstGeom>
          <a:noFill/>
          <a:ln/>
        </p:spPr>
        <p:txBody>
          <a:bodyPr wrap="square" lIns="0" tIns="0" rIns="0" bIns="0" rtlCol="0" anchor="t"/>
          <a:lstStyle/>
          <a:p>
            <a:pPr marL="342900" indent="-342900" algn="l">
              <a:lnSpc>
                <a:spcPts val="2700"/>
              </a:lnSpc>
              <a:buSzPct val="100000"/>
              <a:buChar char="•"/>
            </a:pPr>
            <a:r>
              <a:rPr lang="en-US" sz="1600" dirty="0">
                <a:solidFill>
                  <a:srgbClr val="EBECEF"/>
                </a:solidFill>
                <a:latin typeface="Epilogue" pitchFamily="34" charset="0"/>
                <a:ea typeface="Epilogue" pitchFamily="34" charset="-122"/>
                <a:cs typeface="Epilogue" pitchFamily="34" charset="-120"/>
              </a:rPr>
              <a:t>Relates to relational capital by emphasizing trust and collaboration</a:t>
            </a:r>
            <a:endParaRPr lang="en-US" sz="1600" dirty="0"/>
          </a:p>
        </p:txBody>
      </p:sp>
      <p:sp>
        <p:nvSpPr>
          <p:cNvPr id="15" name="Text 13"/>
          <p:cNvSpPr/>
          <p:nvPr/>
        </p:nvSpPr>
        <p:spPr>
          <a:xfrm>
            <a:off x="7790617" y="4835009"/>
            <a:ext cx="5839897" cy="689610"/>
          </a:xfrm>
          <a:prstGeom prst="rect">
            <a:avLst/>
          </a:prstGeom>
          <a:noFill/>
          <a:ln/>
        </p:spPr>
        <p:txBody>
          <a:bodyPr wrap="square" lIns="0" tIns="0" rIns="0" bIns="0" rtlCol="0" anchor="t"/>
          <a:lstStyle/>
          <a:p>
            <a:pPr marL="342900" indent="-342900" algn="l">
              <a:lnSpc>
                <a:spcPts val="2700"/>
              </a:lnSpc>
              <a:buSzPct val="100000"/>
              <a:buChar char="•"/>
            </a:pPr>
            <a:r>
              <a:rPr lang="en-US" sz="1600" dirty="0">
                <a:solidFill>
                  <a:srgbClr val="EBECEF"/>
                </a:solidFill>
                <a:latin typeface="Epilogue" pitchFamily="34" charset="0"/>
                <a:ea typeface="Epilogue" pitchFamily="34" charset="-122"/>
                <a:cs typeface="Epilogue" pitchFamily="34" charset="-120"/>
              </a:rPr>
              <a:t>Includes business capital (relationships with key stakeholders)</a:t>
            </a:r>
            <a:endParaRPr lang="en-US" sz="1600" dirty="0"/>
          </a:p>
        </p:txBody>
      </p:sp>
      <p:sp>
        <p:nvSpPr>
          <p:cNvPr id="16" name="Text 14"/>
          <p:cNvSpPr/>
          <p:nvPr/>
        </p:nvSpPr>
        <p:spPr>
          <a:xfrm>
            <a:off x="7790617" y="5599986"/>
            <a:ext cx="5839897" cy="344805"/>
          </a:xfrm>
          <a:prstGeom prst="rect">
            <a:avLst/>
          </a:prstGeom>
          <a:noFill/>
          <a:ln/>
        </p:spPr>
        <p:txBody>
          <a:bodyPr wrap="none" lIns="0" tIns="0" rIns="0" bIns="0" rtlCol="0" anchor="t"/>
          <a:lstStyle/>
          <a:p>
            <a:pPr marL="342900" indent="-342900" algn="l">
              <a:lnSpc>
                <a:spcPts val="2700"/>
              </a:lnSpc>
              <a:buSzPct val="100000"/>
              <a:buChar char="•"/>
            </a:pPr>
            <a:r>
              <a:rPr lang="en-US" sz="1600" dirty="0">
                <a:solidFill>
                  <a:srgbClr val="EBECEF"/>
                </a:solidFill>
                <a:latin typeface="Epilogue" pitchFamily="34" charset="0"/>
                <a:ea typeface="Epilogue" pitchFamily="34" charset="-122"/>
                <a:cs typeface="Epilogue" pitchFamily="34" charset="-120"/>
              </a:rPr>
              <a:t>Contributes to reputation and resource acquisition</a:t>
            </a:r>
            <a:endParaRPr lang="en-US" sz="1600" dirty="0"/>
          </a:p>
        </p:txBody>
      </p:sp>
      <p:sp>
        <p:nvSpPr>
          <p:cNvPr id="17" name="Text 15"/>
          <p:cNvSpPr/>
          <p:nvPr/>
        </p:nvSpPr>
        <p:spPr>
          <a:xfrm>
            <a:off x="754023" y="6777752"/>
            <a:ext cx="13122354" cy="689610"/>
          </a:xfrm>
          <a:prstGeom prst="rect">
            <a:avLst/>
          </a:prstGeom>
          <a:noFill/>
          <a:ln/>
        </p:spPr>
        <p:txBody>
          <a:bodyPr wrap="square" lIns="0" tIns="0" rIns="0" bIns="0" rtlCol="0" anchor="t"/>
          <a:lstStyle/>
          <a:p>
            <a:pPr marL="0" indent="0" algn="l">
              <a:lnSpc>
                <a:spcPts val="2700"/>
              </a:lnSpc>
              <a:buNone/>
            </a:pPr>
            <a:r>
              <a:rPr lang="en-US" sz="1600" dirty="0">
                <a:solidFill>
                  <a:srgbClr val="EBECEF"/>
                </a:solidFill>
                <a:latin typeface="Epilogue" pitchFamily="34" charset="0"/>
                <a:ea typeface="Epilogue" pitchFamily="34" charset="-122"/>
                <a:cs typeface="Epilogue" pitchFamily="34" charset="-120"/>
              </a:rPr>
              <a:t>Both concepts complement intellectual capital by emphasizing different aspects of intangible assets that drive organizational success.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10076" y="479346"/>
            <a:ext cx="6152198" cy="544711"/>
          </a:xfrm>
          <a:prstGeom prst="rect">
            <a:avLst/>
          </a:prstGeom>
          <a:noFill/>
          <a:ln/>
        </p:spPr>
        <p:txBody>
          <a:bodyPr wrap="none" lIns="0" tIns="0" rIns="0" bIns="0" rtlCol="0" anchor="t"/>
          <a:lstStyle/>
          <a:p>
            <a:pPr marL="0" indent="0" algn="l">
              <a:lnSpc>
                <a:spcPts val="4250"/>
              </a:lnSpc>
              <a:buNone/>
            </a:pPr>
            <a:r>
              <a:rPr lang="en-US" sz="3200" dirty="0">
                <a:solidFill>
                  <a:srgbClr val="FFFFFF"/>
                </a:solidFill>
                <a:latin typeface="Fraunces Medium" pitchFamily="34" charset="0"/>
                <a:ea typeface="Fraunces Medium" pitchFamily="34" charset="-122"/>
                <a:cs typeface="Fraunces Medium" pitchFamily="34" charset="-120"/>
              </a:rPr>
              <a:t>Conclusions and Implications</a:t>
            </a:r>
            <a:endParaRPr lang="en-US" sz="3200" dirty="0"/>
          </a:p>
        </p:txBody>
      </p:sp>
      <p:sp>
        <p:nvSpPr>
          <p:cNvPr id="3" name="Text 1"/>
          <p:cNvSpPr/>
          <p:nvPr/>
        </p:nvSpPr>
        <p:spPr>
          <a:xfrm>
            <a:off x="610076" y="1369805"/>
            <a:ext cx="7875984" cy="557689"/>
          </a:xfrm>
          <a:prstGeom prst="rect">
            <a:avLst/>
          </a:prstGeom>
          <a:noFill/>
          <a:ln/>
        </p:spPr>
        <p:txBody>
          <a:bodyPr wrap="square" lIns="0" tIns="0" rIns="0" bIns="0" rtlCol="0" anchor="t"/>
          <a:lstStyle/>
          <a:p>
            <a:pPr marL="0" indent="0" algn="l">
              <a:lnSpc>
                <a:spcPts val="2150"/>
              </a:lnSpc>
              <a:buNone/>
            </a:pPr>
            <a:r>
              <a:rPr lang="en-US" sz="1600" dirty="0">
                <a:solidFill>
                  <a:srgbClr val="EBECEF"/>
                </a:solidFill>
                <a:latin typeface="Epilogue" pitchFamily="34" charset="0"/>
                <a:ea typeface="Epilogue" pitchFamily="34" charset="-122"/>
                <a:cs typeface="Epilogue" pitchFamily="34" charset="-120"/>
              </a:rPr>
              <a:t>Drucker's "Theory of Business" and intellectual capital both emphasize the importance of adaptation and innovation in evolving markets:</a:t>
            </a:r>
            <a:endParaRPr lang="en-US" sz="1600" dirty="0"/>
          </a:p>
        </p:txBody>
      </p:sp>
      <p:sp>
        <p:nvSpPr>
          <p:cNvPr id="4" name="Text 2"/>
          <p:cNvSpPr/>
          <p:nvPr/>
        </p:nvSpPr>
        <p:spPr>
          <a:xfrm>
            <a:off x="610076" y="2190891"/>
            <a:ext cx="7875984" cy="557689"/>
          </a:xfrm>
          <a:prstGeom prst="rect">
            <a:avLst/>
          </a:prstGeom>
          <a:noFill/>
          <a:ln/>
        </p:spPr>
        <p:txBody>
          <a:bodyPr wrap="square" lIns="0" tIns="0" rIns="0" bIns="0" rtlCol="0" anchor="t"/>
          <a:lstStyle/>
          <a:p>
            <a:pPr marL="342900" indent="-342900" algn="l">
              <a:lnSpc>
                <a:spcPts val="2150"/>
              </a:lnSpc>
              <a:buSzPct val="100000"/>
              <a:buChar char="•"/>
            </a:pPr>
            <a:r>
              <a:rPr lang="en-US" sz="1600" dirty="0">
                <a:solidFill>
                  <a:srgbClr val="EBECEF"/>
                </a:solidFill>
                <a:latin typeface="Epilogue" pitchFamily="34" charset="0"/>
                <a:ea typeface="Epilogue" pitchFamily="34" charset="-122"/>
                <a:cs typeface="Epilogue" pitchFamily="34" charset="-120"/>
              </a:rPr>
              <a:t>Combining these frameworks helps organizations become more resilient and competitive</a:t>
            </a:r>
            <a:endParaRPr lang="en-US" sz="1600" dirty="0"/>
          </a:p>
        </p:txBody>
      </p:sp>
      <p:sp>
        <p:nvSpPr>
          <p:cNvPr id="5" name="Text 3"/>
          <p:cNvSpPr/>
          <p:nvPr/>
        </p:nvSpPr>
        <p:spPr>
          <a:xfrm>
            <a:off x="610076" y="3011977"/>
            <a:ext cx="7875984" cy="513558"/>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EBECEF"/>
                </a:solidFill>
                <a:latin typeface="Epilogue" pitchFamily="34" charset="0"/>
                <a:ea typeface="Epilogue" pitchFamily="34" charset="-122"/>
                <a:cs typeface="Epilogue" pitchFamily="34" charset="-120"/>
              </a:rPr>
              <a:t>Regular review of assumptions and intellectual assets is essential for </a:t>
            </a:r>
          </a:p>
          <a:p>
            <a:pPr algn="l">
              <a:lnSpc>
                <a:spcPts val="2150"/>
              </a:lnSpc>
              <a:buSzPct val="100000"/>
            </a:pPr>
            <a:r>
              <a:rPr lang="en-US" sz="1600" dirty="0">
                <a:solidFill>
                  <a:srgbClr val="EBECEF"/>
                </a:solidFill>
                <a:latin typeface="Epilogue" pitchFamily="34" charset="0"/>
                <a:ea typeface="Epilogue" pitchFamily="34" charset="-122"/>
                <a:cs typeface="Epilogue" pitchFamily="34" charset="-120"/>
              </a:rPr>
              <a:t>       relevance</a:t>
            </a:r>
            <a:endParaRPr lang="en-US" sz="1600" dirty="0"/>
          </a:p>
        </p:txBody>
      </p:sp>
      <p:sp>
        <p:nvSpPr>
          <p:cNvPr id="6" name="Text 4"/>
          <p:cNvSpPr/>
          <p:nvPr/>
        </p:nvSpPr>
        <p:spPr>
          <a:xfrm>
            <a:off x="598626" y="3788932"/>
            <a:ext cx="7875984" cy="513558"/>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EBECEF"/>
                </a:solidFill>
                <a:latin typeface="Epilogue" pitchFamily="34" charset="0"/>
                <a:ea typeface="Epilogue" pitchFamily="34" charset="-122"/>
                <a:cs typeface="Epilogue" pitchFamily="34" charset="-120"/>
              </a:rPr>
              <a:t>Transparency in reporting intellectual capital correlates with improved </a:t>
            </a:r>
          </a:p>
          <a:p>
            <a:pPr algn="l">
              <a:lnSpc>
                <a:spcPts val="2150"/>
              </a:lnSpc>
              <a:buSzPct val="100000"/>
            </a:pPr>
            <a:r>
              <a:rPr lang="en-US" sz="1600" dirty="0">
                <a:solidFill>
                  <a:srgbClr val="EBECEF"/>
                </a:solidFill>
                <a:latin typeface="Epilogue" pitchFamily="34" charset="0"/>
                <a:ea typeface="Epilogue" pitchFamily="34" charset="-122"/>
                <a:cs typeface="Epilogue" pitchFamily="34" charset="-120"/>
              </a:rPr>
              <a:t>       performance</a:t>
            </a:r>
            <a:endParaRPr lang="en-US" sz="1600" dirty="0"/>
          </a:p>
        </p:txBody>
      </p:sp>
      <p:sp>
        <p:nvSpPr>
          <p:cNvPr id="7" name="Text 5"/>
          <p:cNvSpPr/>
          <p:nvPr/>
        </p:nvSpPr>
        <p:spPr>
          <a:xfrm>
            <a:off x="598626" y="4565887"/>
            <a:ext cx="7875984" cy="557689"/>
          </a:xfrm>
          <a:prstGeom prst="rect">
            <a:avLst/>
          </a:prstGeom>
          <a:noFill/>
          <a:ln/>
        </p:spPr>
        <p:txBody>
          <a:bodyPr wrap="square" lIns="0" tIns="0" rIns="0" bIns="0" rtlCol="0" anchor="t"/>
          <a:lstStyle/>
          <a:p>
            <a:pPr marL="342900" indent="-342900" algn="l">
              <a:lnSpc>
                <a:spcPts val="2150"/>
              </a:lnSpc>
              <a:buSzPct val="100000"/>
              <a:buChar char="•"/>
            </a:pPr>
            <a:r>
              <a:rPr lang="en-US" sz="1600" dirty="0">
                <a:solidFill>
                  <a:srgbClr val="EBECEF"/>
                </a:solidFill>
                <a:latin typeface="Epilogue" pitchFamily="34" charset="0"/>
                <a:ea typeface="Epilogue" pitchFamily="34" charset="-122"/>
                <a:cs typeface="Epilogue" pitchFamily="34" charset="-120"/>
              </a:rPr>
              <a:t>Future research should develop practical measurement tools linking business assumptions and intangible assets</a:t>
            </a:r>
            <a:endParaRPr lang="en-US" sz="1600" dirty="0"/>
          </a:p>
        </p:txBody>
      </p:sp>
      <p:sp>
        <p:nvSpPr>
          <p:cNvPr id="9" name="Text 6"/>
          <p:cNvSpPr/>
          <p:nvPr/>
        </p:nvSpPr>
        <p:spPr>
          <a:xfrm>
            <a:off x="610076" y="5386973"/>
            <a:ext cx="5108853" cy="1115378"/>
          </a:xfrm>
          <a:prstGeom prst="rect">
            <a:avLst/>
          </a:prstGeom>
          <a:noFill/>
          <a:ln/>
        </p:spPr>
        <p:txBody>
          <a:bodyPr wrap="square" lIns="0" tIns="0" rIns="0" bIns="0" rtlCol="0" anchor="t"/>
          <a:lstStyle/>
          <a:p>
            <a:pPr marL="0" indent="0" algn="l">
              <a:lnSpc>
                <a:spcPts val="2150"/>
              </a:lnSpc>
              <a:buNone/>
            </a:pPr>
            <a:r>
              <a:rPr lang="en-US" sz="1600" dirty="0">
                <a:solidFill>
                  <a:srgbClr val="EBECEF"/>
                </a:solidFill>
                <a:latin typeface="Epilogue" pitchFamily="34" charset="0"/>
                <a:ea typeface="Epilogue" pitchFamily="34" charset="-122"/>
                <a:cs typeface="Epilogue" pitchFamily="34" charset="-120"/>
              </a:rPr>
              <a:t>Merging Drucker's theory with intellectual capital management provides a foundation for sustainable growth, innovation, and stakeholder alignment in our complex global economy.</a:t>
            </a:r>
            <a:endParaRPr lang="en-US" sz="1600" dirty="0"/>
          </a:p>
        </p:txBody>
      </p:sp>
      <p:pic>
        <p:nvPicPr>
          <p:cNvPr id="11" name="Εικόνα 10">
            <a:extLst>
              <a:ext uri="{FF2B5EF4-FFF2-40B4-BE49-F238E27FC236}">
                <a16:creationId xmlns:a16="http://schemas.microsoft.com/office/drawing/2014/main" id="{6ABCD206-B2E4-92DD-FC5D-2893B2B3BDCA}"/>
              </a:ext>
            </a:extLst>
          </p:cNvPr>
          <p:cNvPicPr>
            <a:picLocks noChangeAspect="1"/>
          </p:cNvPicPr>
          <p:nvPr/>
        </p:nvPicPr>
        <p:blipFill>
          <a:blip r:embed="rId3"/>
          <a:stretch>
            <a:fillRect/>
          </a:stretch>
        </p:blipFill>
        <p:spPr>
          <a:xfrm>
            <a:off x="8918971" y="1371013"/>
            <a:ext cx="5112803" cy="52835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C6339C5-30C2-BDB1-B43B-FFF69C8D0DF7}"/>
              </a:ext>
            </a:extLst>
          </p:cNvPr>
          <p:cNvSpPr/>
          <p:nvPr/>
        </p:nvSpPr>
        <p:spPr>
          <a:xfrm>
            <a:off x="3427174" y="3766605"/>
            <a:ext cx="7776052" cy="696390"/>
          </a:xfrm>
          <a:prstGeom prst="rect">
            <a:avLst/>
          </a:prstGeom>
          <a:noFill/>
          <a:ln/>
        </p:spPr>
        <p:txBody>
          <a:bodyPr wrap="square" lIns="0" tIns="0" rIns="0" bIns="0" rtlCol="0" anchor="t"/>
          <a:lstStyle/>
          <a:p>
            <a:pPr marL="0" indent="0" algn="l">
              <a:lnSpc>
                <a:spcPts val="5550"/>
              </a:lnSpc>
              <a:buNone/>
            </a:pPr>
            <a:r>
              <a:rPr lang="en-US" sz="4000" dirty="0">
                <a:solidFill>
                  <a:srgbClr val="FFFFFF"/>
                </a:solidFill>
                <a:latin typeface="Epilogue" panose="020B0604020202020204" charset="0"/>
                <a:ea typeface="Fraunces Medium" pitchFamily="34" charset="-122"/>
                <a:cs typeface="Fraunces Medium" pitchFamily="34" charset="-120"/>
              </a:rPr>
              <a:t>Thank you for your attention!!!</a:t>
            </a:r>
            <a:endParaRPr lang="en-US" sz="4000" dirty="0">
              <a:latin typeface="Epilogue" panose="020B0604020202020204" charset="0"/>
            </a:endParaRPr>
          </a:p>
        </p:txBody>
      </p:sp>
      <p:sp>
        <p:nvSpPr>
          <p:cNvPr id="3" name="Text 0">
            <a:extLst>
              <a:ext uri="{FF2B5EF4-FFF2-40B4-BE49-F238E27FC236}">
                <a16:creationId xmlns:a16="http://schemas.microsoft.com/office/drawing/2014/main" id="{80CB80DC-B996-0A0F-883B-E0AFC3449D7C}"/>
              </a:ext>
            </a:extLst>
          </p:cNvPr>
          <p:cNvSpPr/>
          <p:nvPr/>
        </p:nvSpPr>
        <p:spPr>
          <a:xfrm>
            <a:off x="3427174" y="4462995"/>
            <a:ext cx="7776052" cy="696390"/>
          </a:xfrm>
          <a:prstGeom prst="rect">
            <a:avLst/>
          </a:prstGeom>
          <a:noFill/>
          <a:ln/>
        </p:spPr>
        <p:txBody>
          <a:bodyPr wrap="square" lIns="0" tIns="0" rIns="0" bIns="0" rtlCol="0" anchor="t"/>
          <a:lstStyle/>
          <a:p>
            <a:pPr marL="0" indent="0" algn="ctr">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Any Questions?</a:t>
            </a:r>
            <a:endParaRPr lang="en-US" sz="4450" dirty="0"/>
          </a:p>
        </p:txBody>
      </p:sp>
    </p:spTree>
    <p:extLst>
      <p:ext uri="{BB962C8B-B14F-4D97-AF65-F5344CB8AC3E}">
        <p14:creationId xmlns:p14="http://schemas.microsoft.com/office/powerpoint/2010/main" val="154326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8166" y="446365"/>
            <a:ext cx="4058722" cy="507325"/>
          </a:xfrm>
          <a:prstGeom prst="rect">
            <a:avLst/>
          </a:prstGeom>
          <a:noFill/>
          <a:ln/>
        </p:spPr>
        <p:txBody>
          <a:bodyPr wrap="none" lIns="0" tIns="0" rIns="0" bIns="0" rtlCol="0" anchor="t"/>
          <a:lstStyle/>
          <a:p>
            <a:pPr marL="0" indent="0" algn="l">
              <a:lnSpc>
                <a:spcPts val="3950"/>
              </a:lnSpc>
              <a:buNone/>
            </a:pPr>
            <a:r>
              <a:rPr lang="en-US" sz="3200" dirty="0">
                <a:solidFill>
                  <a:srgbClr val="FFFFFF"/>
                </a:solidFill>
                <a:latin typeface="Fraunces Medium" pitchFamily="34" charset="0"/>
                <a:ea typeface="Fraunces Medium" pitchFamily="34" charset="-122"/>
                <a:cs typeface="Fraunces Medium" pitchFamily="34" charset="-120"/>
              </a:rPr>
              <a:t>Introduction</a:t>
            </a:r>
            <a:endParaRPr lang="en-US" sz="3200" dirty="0"/>
          </a:p>
        </p:txBody>
      </p:sp>
      <p:sp>
        <p:nvSpPr>
          <p:cNvPr id="3" name="Text 1"/>
          <p:cNvSpPr/>
          <p:nvPr/>
        </p:nvSpPr>
        <p:spPr>
          <a:xfrm>
            <a:off x="568164" y="1763292"/>
            <a:ext cx="6549033" cy="788074"/>
          </a:xfrm>
          <a:prstGeom prst="rect">
            <a:avLst/>
          </a:prstGeom>
          <a:noFill/>
          <a:ln/>
        </p:spPr>
        <p:txBody>
          <a:bodyPr wrap="square" lIns="0" tIns="0" rIns="0" bIns="0" rtlCol="0" anchor="t"/>
          <a:lstStyle/>
          <a:p>
            <a:pPr marL="0" indent="0" algn="l">
              <a:lnSpc>
                <a:spcPts val="2000"/>
              </a:lnSpc>
              <a:buNone/>
            </a:pPr>
            <a:r>
              <a:rPr lang="en-US" sz="1600" dirty="0">
                <a:solidFill>
                  <a:srgbClr val="EBECEF"/>
                </a:solidFill>
                <a:latin typeface="Epilogue" pitchFamily="34" charset="0"/>
                <a:ea typeface="Epilogue" pitchFamily="34" charset="-122"/>
                <a:cs typeface="Epilogue" pitchFamily="34" charset="-120"/>
              </a:rPr>
              <a:t>This presentation examines the theoretical framework in Peter Drucker's "The Theory of Business" alongside the concept of </a:t>
            </a:r>
            <a:r>
              <a:rPr lang="en-US" sz="1600" b="1" dirty="0">
                <a:solidFill>
                  <a:srgbClr val="EBECEF"/>
                </a:solidFill>
                <a:latin typeface="Epilogue" pitchFamily="34" charset="0"/>
                <a:ea typeface="Epilogue" pitchFamily="34" charset="-122"/>
                <a:cs typeface="Epilogue" pitchFamily="34" charset="-120"/>
              </a:rPr>
              <a:t>intellectual capital</a:t>
            </a:r>
            <a:r>
              <a:rPr lang="en-US" sz="1600" dirty="0">
                <a:solidFill>
                  <a:srgbClr val="EBECEF"/>
                </a:solidFill>
                <a:latin typeface="Epilogue" pitchFamily="34" charset="0"/>
                <a:ea typeface="Epilogue" pitchFamily="34" charset="-122"/>
                <a:cs typeface="Epilogue" pitchFamily="34" charset="-120"/>
              </a:rPr>
              <a:t>.</a:t>
            </a:r>
            <a:endParaRPr lang="en-US" sz="1600" dirty="0"/>
          </a:p>
        </p:txBody>
      </p:sp>
      <p:sp>
        <p:nvSpPr>
          <p:cNvPr id="4" name="Text 2"/>
          <p:cNvSpPr/>
          <p:nvPr/>
        </p:nvSpPr>
        <p:spPr>
          <a:xfrm>
            <a:off x="568163" y="2944855"/>
            <a:ext cx="6549033" cy="519589"/>
          </a:xfrm>
          <a:prstGeom prst="rect">
            <a:avLst/>
          </a:prstGeom>
          <a:noFill/>
          <a:ln/>
        </p:spPr>
        <p:txBody>
          <a:bodyPr wrap="square" lIns="0" tIns="0" rIns="0" bIns="0" rtlCol="0" anchor="t"/>
          <a:lstStyle/>
          <a:p>
            <a:pPr marL="0" indent="0" algn="l">
              <a:lnSpc>
                <a:spcPts val="2000"/>
              </a:lnSpc>
              <a:buNone/>
            </a:pPr>
            <a:r>
              <a:rPr lang="en-US" sz="1600" dirty="0">
                <a:solidFill>
                  <a:srgbClr val="EBECEF"/>
                </a:solidFill>
                <a:latin typeface="Epilogue" pitchFamily="34" charset="0"/>
                <a:ea typeface="Epilogue" pitchFamily="34" charset="-122"/>
                <a:cs typeface="Epilogue" pitchFamily="34" charset="-120"/>
              </a:rPr>
              <a:t>We'll explore how foundational business assumptions align with the three components of intellectual capital:</a:t>
            </a:r>
            <a:endParaRPr lang="en-US" sz="1600" dirty="0"/>
          </a:p>
        </p:txBody>
      </p:sp>
      <p:sp>
        <p:nvSpPr>
          <p:cNvPr id="5" name="Text 3"/>
          <p:cNvSpPr/>
          <p:nvPr/>
        </p:nvSpPr>
        <p:spPr>
          <a:xfrm>
            <a:off x="568165" y="3855006"/>
            <a:ext cx="6549033" cy="259794"/>
          </a:xfrm>
          <a:prstGeom prst="rect">
            <a:avLst/>
          </a:prstGeom>
          <a:noFill/>
          <a:ln/>
        </p:spPr>
        <p:txBody>
          <a:bodyPr wrap="none" lIns="0" tIns="0" rIns="0" bIns="0" rtlCol="0" anchor="t"/>
          <a:lstStyle/>
          <a:p>
            <a:pPr marL="342900" indent="-342900" algn="l">
              <a:lnSpc>
                <a:spcPts val="2000"/>
              </a:lnSpc>
              <a:buSzPct val="100000"/>
              <a:buChar char="•"/>
            </a:pPr>
            <a:r>
              <a:rPr lang="en-US" sz="1600" dirty="0">
                <a:solidFill>
                  <a:srgbClr val="EBECEF"/>
                </a:solidFill>
                <a:latin typeface="Epilogue" pitchFamily="34" charset="0"/>
                <a:ea typeface="Epilogue" pitchFamily="34" charset="-122"/>
                <a:cs typeface="Epilogue" pitchFamily="34" charset="-120"/>
              </a:rPr>
              <a:t>Human capital</a:t>
            </a:r>
            <a:endParaRPr lang="en-US" sz="1600" dirty="0"/>
          </a:p>
        </p:txBody>
      </p:sp>
      <p:sp>
        <p:nvSpPr>
          <p:cNvPr id="6" name="Text 4"/>
          <p:cNvSpPr/>
          <p:nvPr/>
        </p:nvSpPr>
        <p:spPr>
          <a:xfrm>
            <a:off x="568165" y="4178351"/>
            <a:ext cx="6549033" cy="259794"/>
          </a:xfrm>
          <a:prstGeom prst="rect">
            <a:avLst/>
          </a:prstGeom>
          <a:noFill/>
          <a:ln/>
        </p:spPr>
        <p:txBody>
          <a:bodyPr wrap="none" lIns="0" tIns="0" rIns="0" bIns="0" rtlCol="0" anchor="t"/>
          <a:lstStyle/>
          <a:p>
            <a:pPr marL="342900" indent="-342900" algn="l">
              <a:lnSpc>
                <a:spcPts val="2000"/>
              </a:lnSpc>
              <a:buSzPct val="100000"/>
              <a:buChar char="•"/>
            </a:pPr>
            <a:r>
              <a:rPr lang="en-US" sz="1600" dirty="0">
                <a:solidFill>
                  <a:srgbClr val="EBECEF"/>
                </a:solidFill>
                <a:latin typeface="Epilogue" pitchFamily="34" charset="0"/>
                <a:ea typeface="Epilogue" pitchFamily="34" charset="-122"/>
                <a:cs typeface="Epilogue" pitchFamily="34" charset="-120"/>
              </a:rPr>
              <a:t>Structural capital</a:t>
            </a:r>
            <a:endParaRPr lang="en-US" sz="1600" dirty="0"/>
          </a:p>
        </p:txBody>
      </p:sp>
      <p:sp>
        <p:nvSpPr>
          <p:cNvPr id="7" name="Text 5"/>
          <p:cNvSpPr/>
          <p:nvPr/>
        </p:nvSpPr>
        <p:spPr>
          <a:xfrm>
            <a:off x="568164" y="4506217"/>
            <a:ext cx="6549033" cy="259794"/>
          </a:xfrm>
          <a:prstGeom prst="rect">
            <a:avLst/>
          </a:prstGeom>
          <a:noFill/>
          <a:ln/>
        </p:spPr>
        <p:txBody>
          <a:bodyPr wrap="none" lIns="0" tIns="0" rIns="0" bIns="0" rtlCol="0" anchor="t"/>
          <a:lstStyle/>
          <a:p>
            <a:pPr marL="342900" indent="-342900" algn="l">
              <a:lnSpc>
                <a:spcPts val="2000"/>
              </a:lnSpc>
              <a:buSzPct val="100000"/>
              <a:buChar char="•"/>
            </a:pPr>
            <a:r>
              <a:rPr lang="en-US" sz="1600" dirty="0">
                <a:solidFill>
                  <a:srgbClr val="EBECEF"/>
                </a:solidFill>
                <a:latin typeface="Epilogue" pitchFamily="34" charset="0"/>
                <a:ea typeface="Epilogue" pitchFamily="34" charset="-122"/>
                <a:cs typeface="Epilogue" pitchFamily="34" charset="-120"/>
              </a:rPr>
              <a:t>Relational/Customer capital</a:t>
            </a:r>
            <a:endParaRPr lang="en-US" sz="1600" dirty="0"/>
          </a:p>
        </p:txBody>
      </p:sp>
      <p:sp>
        <p:nvSpPr>
          <p:cNvPr id="9" name="Text 6"/>
          <p:cNvSpPr/>
          <p:nvPr/>
        </p:nvSpPr>
        <p:spPr>
          <a:xfrm>
            <a:off x="568166" y="5156573"/>
            <a:ext cx="6549033" cy="824896"/>
          </a:xfrm>
          <a:prstGeom prst="rect">
            <a:avLst/>
          </a:prstGeom>
          <a:noFill/>
          <a:ln/>
        </p:spPr>
        <p:txBody>
          <a:bodyPr wrap="square" lIns="0" tIns="0" rIns="0" bIns="0" rtlCol="0" anchor="t"/>
          <a:lstStyle/>
          <a:p>
            <a:pPr marL="0" indent="0" algn="l">
              <a:lnSpc>
                <a:spcPts val="2000"/>
              </a:lnSpc>
              <a:buNone/>
            </a:pPr>
            <a:r>
              <a:rPr lang="en-US" sz="1600" dirty="0">
                <a:solidFill>
                  <a:srgbClr val="EBECEF"/>
                </a:solidFill>
                <a:latin typeface="Epilogue" pitchFamily="34" charset="0"/>
                <a:ea typeface="Epilogue" pitchFamily="34" charset="-122"/>
                <a:cs typeface="Epilogue" pitchFamily="34" charset="-120"/>
              </a:rPr>
              <a:t>Understanding how knowledge assets and strategic assumptions drive innovation and sustainable business success in the digital economy.</a:t>
            </a:r>
            <a:endParaRPr lang="en-US" sz="1600" dirty="0"/>
          </a:p>
        </p:txBody>
      </p:sp>
      <p:pic>
        <p:nvPicPr>
          <p:cNvPr id="11" name="Εικόνα 10">
            <a:extLst>
              <a:ext uri="{FF2B5EF4-FFF2-40B4-BE49-F238E27FC236}">
                <a16:creationId xmlns:a16="http://schemas.microsoft.com/office/drawing/2014/main" id="{B5915563-5B0A-735B-71DA-055BD06350DD}"/>
              </a:ext>
            </a:extLst>
          </p:cNvPr>
          <p:cNvPicPr>
            <a:picLocks noChangeAspect="1"/>
          </p:cNvPicPr>
          <p:nvPr/>
        </p:nvPicPr>
        <p:blipFill>
          <a:blip r:embed="rId3"/>
          <a:stretch>
            <a:fillRect/>
          </a:stretch>
        </p:blipFill>
        <p:spPr>
          <a:xfrm>
            <a:off x="8083069" y="1218227"/>
            <a:ext cx="2896573" cy="2896573"/>
          </a:xfrm>
          <a:prstGeom prst="rect">
            <a:avLst/>
          </a:prstGeom>
        </p:spPr>
      </p:pic>
      <p:pic>
        <p:nvPicPr>
          <p:cNvPr id="13" name="Εικόνα 12">
            <a:extLst>
              <a:ext uri="{FF2B5EF4-FFF2-40B4-BE49-F238E27FC236}">
                <a16:creationId xmlns:a16="http://schemas.microsoft.com/office/drawing/2014/main" id="{D0300FAD-A6F2-C9C7-DCBA-1269DFA90217}"/>
              </a:ext>
            </a:extLst>
          </p:cNvPr>
          <p:cNvPicPr>
            <a:picLocks noChangeAspect="1"/>
          </p:cNvPicPr>
          <p:nvPr/>
        </p:nvPicPr>
        <p:blipFill>
          <a:blip r:embed="rId4"/>
          <a:stretch>
            <a:fillRect/>
          </a:stretch>
        </p:blipFill>
        <p:spPr>
          <a:xfrm>
            <a:off x="10419907" y="4308248"/>
            <a:ext cx="3873948"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83281"/>
            <a:ext cx="13042821" cy="1417558"/>
          </a:xfrm>
          <a:prstGeom prst="rect">
            <a:avLst/>
          </a:prstGeom>
          <a:noFill/>
          <a:ln/>
        </p:spPr>
        <p:txBody>
          <a:bodyPr wrap="squar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Drucker's Theory of Business: Fundamental Assumptions</a:t>
            </a:r>
            <a:endParaRPr lang="en-US" sz="4400" dirty="0"/>
          </a:p>
        </p:txBody>
      </p:sp>
      <p:sp>
        <p:nvSpPr>
          <p:cNvPr id="3" name="Shape 1"/>
          <p:cNvSpPr/>
          <p:nvPr/>
        </p:nvSpPr>
        <p:spPr>
          <a:xfrm>
            <a:off x="793790" y="3354467"/>
            <a:ext cx="4196358" cy="2410897"/>
          </a:xfrm>
          <a:prstGeom prst="roundRect">
            <a:avLst>
              <a:gd name="adj" fmla="val 3952"/>
            </a:avLst>
          </a:prstGeom>
          <a:solidFill>
            <a:srgbClr val="283157"/>
          </a:solidFill>
          <a:ln w="7620">
            <a:solidFill>
              <a:srgbClr val="414A70"/>
            </a:solidFill>
            <a:prstDash val="solid"/>
          </a:ln>
        </p:spPr>
      </p:sp>
      <p:sp>
        <p:nvSpPr>
          <p:cNvPr id="4" name="Text 2"/>
          <p:cNvSpPr/>
          <p:nvPr/>
        </p:nvSpPr>
        <p:spPr>
          <a:xfrm>
            <a:off x="1028224" y="3588901"/>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Environment</a:t>
            </a:r>
            <a:endParaRPr lang="en-US" sz="2400" dirty="0"/>
          </a:p>
        </p:txBody>
      </p:sp>
      <p:sp>
        <p:nvSpPr>
          <p:cNvPr id="5" name="Text 3"/>
          <p:cNvSpPr/>
          <p:nvPr/>
        </p:nvSpPr>
        <p:spPr>
          <a:xfrm>
            <a:off x="1028224" y="4079319"/>
            <a:ext cx="3727490" cy="1451610"/>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Society, market, customers, and technology that surround the organization and influence its operations.</a:t>
            </a:r>
            <a:endParaRPr lang="en-US" sz="1600" dirty="0"/>
          </a:p>
        </p:txBody>
      </p:sp>
      <p:sp>
        <p:nvSpPr>
          <p:cNvPr id="6" name="Shape 4"/>
          <p:cNvSpPr/>
          <p:nvPr/>
        </p:nvSpPr>
        <p:spPr>
          <a:xfrm>
            <a:off x="5216962" y="3354467"/>
            <a:ext cx="4196358" cy="2410897"/>
          </a:xfrm>
          <a:prstGeom prst="roundRect">
            <a:avLst>
              <a:gd name="adj" fmla="val 3952"/>
            </a:avLst>
          </a:prstGeom>
          <a:solidFill>
            <a:srgbClr val="283157"/>
          </a:solidFill>
          <a:ln w="7620">
            <a:solidFill>
              <a:srgbClr val="414A70"/>
            </a:solidFill>
            <a:prstDash val="solid"/>
          </a:ln>
        </p:spPr>
      </p:sp>
      <p:sp>
        <p:nvSpPr>
          <p:cNvPr id="7" name="Text 5"/>
          <p:cNvSpPr/>
          <p:nvPr/>
        </p:nvSpPr>
        <p:spPr>
          <a:xfrm>
            <a:off x="5451396" y="3588901"/>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Mission</a:t>
            </a:r>
            <a:endParaRPr lang="en-US" sz="2400" dirty="0"/>
          </a:p>
        </p:txBody>
      </p:sp>
      <p:sp>
        <p:nvSpPr>
          <p:cNvPr id="8" name="Text 6"/>
          <p:cNvSpPr/>
          <p:nvPr/>
        </p:nvSpPr>
        <p:spPr>
          <a:xfrm>
            <a:off x="5451396" y="4079319"/>
            <a:ext cx="3727490" cy="1088708"/>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The organization's purpose, goals, and reason for existence that guide strategic decisions.</a:t>
            </a:r>
            <a:endParaRPr lang="en-US" sz="1600" dirty="0"/>
          </a:p>
        </p:txBody>
      </p:sp>
      <p:sp>
        <p:nvSpPr>
          <p:cNvPr id="9" name="Shape 7"/>
          <p:cNvSpPr/>
          <p:nvPr/>
        </p:nvSpPr>
        <p:spPr>
          <a:xfrm>
            <a:off x="9640133" y="3354467"/>
            <a:ext cx="4196358" cy="2410897"/>
          </a:xfrm>
          <a:prstGeom prst="roundRect">
            <a:avLst>
              <a:gd name="adj" fmla="val 3952"/>
            </a:avLst>
          </a:prstGeom>
          <a:solidFill>
            <a:srgbClr val="283157"/>
          </a:solidFill>
          <a:ln w="7620">
            <a:solidFill>
              <a:srgbClr val="414A70"/>
            </a:solidFill>
            <a:prstDash val="solid"/>
          </a:ln>
        </p:spPr>
      </p:sp>
      <p:sp>
        <p:nvSpPr>
          <p:cNvPr id="10" name="Text 8"/>
          <p:cNvSpPr/>
          <p:nvPr/>
        </p:nvSpPr>
        <p:spPr>
          <a:xfrm>
            <a:off x="9874568" y="3588901"/>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Core Competencies</a:t>
            </a:r>
            <a:endParaRPr lang="en-US" sz="2400" dirty="0"/>
          </a:p>
        </p:txBody>
      </p:sp>
      <p:sp>
        <p:nvSpPr>
          <p:cNvPr id="11" name="Text 9"/>
          <p:cNvSpPr/>
          <p:nvPr/>
        </p:nvSpPr>
        <p:spPr>
          <a:xfrm>
            <a:off x="9874568" y="4079319"/>
            <a:ext cx="3727490" cy="1088708"/>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What the organization does best compared to others, creating competitive advantage.</a:t>
            </a:r>
            <a:endParaRPr lang="en-US" sz="1600" dirty="0"/>
          </a:p>
        </p:txBody>
      </p:sp>
      <p:sp>
        <p:nvSpPr>
          <p:cNvPr id="12" name="Text 10"/>
          <p:cNvSpPr/>
          <p:nvPr/>
        </p:nvSpPr>
        <p:spPr>
          <a:xfrm>
            <a:off x="793790" y="6020514"/>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Drucker argues that for sustained success, organizations must clearly define and understand these three core assumptions as a framework for strategic planning and decision-making.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22496"/>
            <a:ext cx="12574667"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Environment: Understanding External Context</a:t>
            </a:r>
            <a:endParaRPr lang="en-US" sz="4400" dirty="0"/>
          </a:p>
        </p:txBody>
      </p:sp>
      <p:sp>
        <p:nvSpPr>
          <p:cNvPr id="3" name="Text 1"/>
          <p:cNvSpPr/>
          <p:nvPr/>
        </p:nvSpPr>
        <p:spPr>
          <a:xfrm>
            <a:off x="793790" y="2175510"/>
            <a:ext cx="7604284"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The </a:t>
            </a:r>
            <a:r>
              <a:rPr lang="en-US" sz="1600" b="1" dirty="0">
                <a:solidFill>
                  <a:srgbClr val="8C98CA"/>
                </a:solidFill>
                <a:latin typeface="Epilogue" pitchFamily="34" charset="0"/>
                <a:ea typeface="Epilogue" pitchFamily="34" charset="-122"/>
                <a:cs typeface="Epilogue" pitchFamily="34" charset="-120"/>
              </a:rPr>
              <a:t>environment</a:t>
            </a:r>
            <a:r>
              <a:rPr lang="en-US" sz="1600" dirty="0">
                <a:solidFill>
                  <a:srgbClr val="EBECEF"/>
                </a:solidFill>
                <a:latin typeface="Epilogue" pitchFamily="34" charset="0"/>
                <a:ea typeface="Epilogue" pitchFamily="34" charset="-122"/>
                <a:cs typeface="Epilogue" pitchFamily="34" charset="-120"/>
              </a:rPr>
              <a:t> encompasses society, market structure, customer needs, and technology trends.</a:t>
            </a:r>
            <a:endParaRPr lang="en-US" sz="1600" dirty="0"/>
          </a:p>
        </p:txBody>
      </p:sp>
      <p:sp>
        <p:nvSpPr>
          <p:cNvPr id="4" name="Text 2"/>
          <p:cNvSpPr/>
          <p:nvPr/>
        </p:nvSpPr>
        <p:spPr>
          <a:xfrm>
            <a:off x="793790" y="3105388"/>
            <a:ext cx="7604284" cy="1088708"/>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Organizations must understand how society works and how it relates to their management, finding thoughtful solutions when needed.</a:t>
            </a:r>
            <a:endParaRPr lang="en-US" sz="1600" dirty="0"/>
          </a:p>
        </p:txBody>
      </p:sp>
      <p:sp>
        <p:nvSpPr>
          <p:cNvPr id="5" name="Text 3"/>
          <p:cNvSpPr/>
          <p:nvPr/>
        </p:nvSpPr>
        <p:spPr>
          <a:xfrm>
            <a:off x="1133951" y="4449247"/>
            <a:ext cx="7264122" cy="1088708"/>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Nokia's transition from paper and rubber to telecommunications—and subsequent decline in smartphones—illustrates the importance of aligning with societal and technological shifts.</a:t>
            </a:r>
            <a:endParaRPr lang="en-US" sz="1600" dirty="0"/>
          </a:p>
        </p:txBody>
      </p:sp>
      <p:sp>
        <p:nvSpPr>
          <p:cNvPr id="6" name="Shape 4"/>
          <p:cNvSpPr/>
          <p:nvPr/>
        </p:nvSpPr>
        <p:spPr>
          <a:xfrm>
            <a:off x="793790" y="4449247"/>
            <a:ext cx="30480" cy="1088708"/>
          </a:xfrm>
          <a:prstGeom prst="rect">
            <a:avLst/>
          </a:prstGeom>
          <a:solidFill>
            <a:srgbClr val="8C98CA"/>
          </a:solidFill>
          <a:ln/>
        </p:spPr>
      </p:sp>
      <p:sp>
        <p:nvSpPr>
          <p:cNvPr id="8" name="Text 5"/>
          <p:cNvSpPr/>
          <p:nvPr/>
        </p:nvSpPr>
        <p:spPr>
          <a:xfrm>
            <a:off x="8959096" y="6014204"/>
            <a:ext cx="4885015" cy="1088708"/>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Every organization interacts with its people, operations, and the world around it, leading to various outcomes.</a:t>
            </a:r>
            <a:endParaRPr lang="en-US" sz="1600" dirty="0"/>
          </a:p>
        </p:txBody>
      </p:sp>
      <p:pic>
        <p:nvPicPr>
          <p:cNvPr id="12" name="Εικόνα 11">
            <a:extLst>
              <a:ext uri="{FF2B5EF4-FFF2-40B4-BE49-F238E27FC236}">
                <a16:creationId xmlns:a16="http://schemas.microsoft.com/office/drawing/2014/main" id="{8946B6BD-BD8C-D5B2-852D-2B3791095C14}"/>
              </a:ext>
            </a:extLst>
          </p:cNvPr>
          <p:cNvPicPr>
            <a:picLocks noChangeAspect="1"/>
          </p:cNvPicPr>
          <p:nvPr/>
        </p:nvPicPr>
        <p:blipFill>
          <a:blip r:embed="rId3"/>
          <a:stretch>
            <a:fillRect/>
          </a:stretch>
        </p:blipFill>
        <p:spPr>
          <a:xfrm>
            <a:off x="8959097" y="2226588"/>
            <a:ext cx="4877514" cy="33980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46785"/>
            <a:ext cx="8021955"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Mission &amp; Core Competencies</a:t>
            </a:r>
            <a:endParaRPr lang="en-US" sz="4400" dirty="0"/>
          </a:p>
        </p:txBody>
      </p:sp>
      <p:sp>
        <p:nvSpPr>
          <p:cNvPr id="3" name="Text 1"/>
          <p:cNvSpPr/>
          <p:nvPr/>
        </p:nvSpPr>
        <p:spPr>
          <a:xfrm>
            <a:off x="793790" y="2222540"/>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FFFFFF"/>
                </a:solidFill>
                <a:latin typeface="Fraunces Medium" pitchFamily="34" charset="0"/>
                <a:ea typeface="Fraunces Medium" pitchFamily="34" charset="-122"/>
                <a:cs typeface="Fraunces Medium" pitchFamily="34" charset="-120"/>
              </a:rPr>
              <a:t>Mission</a:t>
            </a:r>
            <a:endParaRPr lang="en-US" sz="2400" dirty="0"/>
          </a:p>
        </p:txBody>
      </p:sp>
      <p:sp>
        <p:nvSpPr>
          <p:cNvPr id="4" name="Text 2"/>
          <p:cNvSpPr/>
          <p:nvPr/>
        </p:nvSpPr>
        <p:spPr>
          <a:xfrm>
            <a:off x="793790" y="2803684"/>
            <a:ext cx="6244709"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The goals an organization has, their importance, and how to achieve them.</a:t>
            </a:r>
            <a:endParaRPr lang="en-US" sz="1600" dirty="0"/>
          </a:p>
        </p:txBody>
      </p:sp>
      <p:sp>
        <p:nvSpPr>
          <p:cNvPr id="5" name="Text 3"/>
          <p:cNvSpPr/>
          <p:nvPr/>
        </p:nvSpPr>
        <p:spPr>
          <a:xfrm>
            <a:off x="793790" y="37335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Directs employee efforts</a:t>
            </a:r>
            <a:endParaRPr lang="en-US" sz="1600" dirty="0"/>
          </a:p>
        </p:txBody>
      </p:sp>
      <p:sp>
        <p:nvSpPr>
          <p:cNvPr id="6" name="Text 4"/>
          <p:cNvSpPr/>
          <p:nvPr/>
        </p:nvSpPr>
        <p:spPr>
          <a:xfrm>
            <a:off x="793790" y="41757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Explains organizational purpose</a:t>
            </a:r>
            <a:endParaRPr lang="en-US" sz="1600" dirty="0"/>
          </a:p>
        </p:txBody>
      </p:sp>
      <p:sp>
        <p:nvSpPr>
          <p:cNvPr id="7" name="Text 5"/>
          <p:cNvSpPr/>
          <p:nvPr/>
        </p:nvSpPr>
        <p:spPr>
          <a:xfrm>
            <a:off x="793790" y="46179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Establishes performance standards</a:t>
            </a:r>
            <a:endParaRPr lang="en-US" sz="1600" dirty="0"/>
          </a:p>
        </p:txBody>
      </p:sp>
      <p:sp>
        <p:nvSpPr>
          <p:cNvPr id="8" name="Text 6"/>
          <p:cNvSpPr/>
          <p:nvPr/>
        </p:nvSpPr>
        <p:spPr>
          <a:xfrm>
            <a:off x="793790" y="50601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Motivates behavior</a:t>
            </a:r>
            <a:endParaRPr lang="en-US" sz="1600" dirty="0"/>
          </a:p>
        </p:txBody>
      </p:sp>
      <p:sp>
        <p:nvSpPr>
          <p:cNvPr id="9" name="Text 7"/>
          <p:cNvSpPr/>
          <p:nvPr/>
        </p:nvSpPr>
        <p:spPr>
          <a:xfrm>
            <a:off x="793790" y="5627132"/>
            <a:ext cx="6244709" cy="1451610"/>
          </a:xfrm>
          <a:prstGeom prst="rect">
            <a:avLst/>
          </a:prstGeom>
          <a:noFill/>
          <a:ln/>
        </p:spPr>
        <p:txBody>
          <a:bodyPr wrap="square" lIns="0" tIns="0" rIns="0" bIns="0" rtlCol="0" anchor="t"/>
          <a:lstStyle/>
          <a:p>
            <a:pPr marL="0" indent="0" algn="l">
              <a:lnSpc>
                <a:spcPts val="2850"/>
              </a:lnSpc>
              <a:buNone/>
            </a:pPr>
            <a:r>
              <a:rPr lang="en-US" sz="1600" b="1" dirty="0">
                <a:solidFill>
                  <a:srgbClr val="EBECEF"/>
                </a:solidFill>
                <a:latin typeface="Epilogue" pitchFamily="34" charset="0"/>
                <a:ea typeface="Epilogue" pitchFamily="34" charset="-122"/>
                <a:cs typeface="Epilogue" pitchFamily="34" charset="-120"/>
              </a:rPr>
              <a:t>Example:</a:t>
            </a:r>
            <a:r>
              <a:rPr lang="en-US" sz="1600" dirty="0">
                <a:solidFill>
                  <a:srgbClr val="EBECEF"/>
                </a:solidFill>
                <a:latin typeface="Epilogue" pitchFamily="34" charset="0"/>
                <a:ea typeface="Epilogue" pitchFamily="34" charset="-122"/>
                <a:cs typeface="Epilogue" pitchFamily="34" charset="-120"/>
              </a:rPr>
              <a:t> Google's mission "to organize the world's information and make it universally accessible and useful" guides product development and unifies employees.</a:t>
            </a:r>
            <a:endParaRPr lang="en-US" sz="1600" dirty="0"/>
          </a:p>
        </p:txBody>
      </p:sp>
      <p:sp>
        <p:nvSpPr>
          <p:cNvPr id="10" name="Text 8"/>
          <p:cNvSpPr/>
          <p:nvPr/>
        </p:nvSpPr>
        <p:spPr>
          <a:xfrm>
            <a:off x="7599521" y="2222540"/>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FFFFFF"/>
                </a:solidFill>
                <a:latin typeface="Fraunces Medium" pitchFamily="34" charset="0"/>
                <a:ea typeface="Fraunces Medium" pitchFamily="34" charset="-122"/>
                <a:cs typeface="Fraunces Medium" pitchFamily="34" charset="-120"/>
              </a:rPr>
              <a:t>Core Competencies</a:t>
            </a:r>
            <a:endParaRPr lang="en-US" sz="2400" dirty="0"/>
          </a:p>
        </p:txBody>
      </p:sp>
      <p:sp>
        <p:nvSpPr>
          <p:cNvPr id="11" name="Text 9"/>
          <p:cNvSpPr/>
          <p:nvPr/>
        </p:nvSpPr>
        <p:spPr>
          <a:xfrm>
            <a:off x="7599521" y="2803684"/>
            <a:ext cx="6244709"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What an organization does best compared to others, creating competitive advantage.</a:t>
            </a:r>
            <a:endParaRPr lang="en-US" sz="1600" dirty="0"/>
          </a:p>
        </p:txBody>
      </p:sp>
      <p:sp>
        <p:nvSpPr>
          <p:cNvPr id="12" name="Text 10"/>
          <p:cNvSpPr/>
          <p:nvPr/>
        </p:nvSpPr>
        <p:spPr>
          <a:xfrm>
            <a:off x="7599521" y="37335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Internal capabilities that differentiate</a:t>
            </a:r>
            <a:endParaRPr lang="en-US" sz="1600" dirty="0"/>
          </a:p>
        </p:txBody>
      </p:sp>
      <p:sp>
        <p:nvSpPr>
          <p:cNvPr id="13" name="Text 11"/>
          <p:cNvSpPr/>
          <p:nvPr/>
        </p:nvSpPr>
        <p:spPr>
          <a:xfrm>
            <a:off x="7599521" y="41757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Foundation for sustainable advantage</a:t>
            </a:r>
            <a:endParaRPr lang="en-US" sz="1600" dirty="0"/>
          </a:p>
        </p:txBody>
      </p:sp>
      <p:sp>
        <p:nvSpPr>
          <p:cNvPr id="14" name="Text 12"/>
          <p:cNvSpPr/>
          <p:nvPr/>
        </p:nvSpPr>
        <p:spPr>
          <a:xfrm>
            <a:off x="7599521" y="46179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Key to stronger, more competitive business</a:t>
            </a:r>
            <a:endParaRPr lang="en-US" sz="1600" dirty="0"/>
          </a:p>
        </p:txBody>
      </p:sp>
      <p:sp>
        <p:nvSpPr>
          <p:cNvPr id="15" name="Text 13"/>
          <p:cNvSpPr/>
          <p:nvPr/>
        </p:nvSpPr>
        <p:spPr>
          <a:xfrm>
            <a:off x="7599521" y="5184934"/>
            <a:ext cx="6244709" cy="1088708"/>
          </a:xfrm>
          <a:prstGeom prst="rect">
            <a:avLst/>
          </a:prstGeom>
          <a:noFill/>
          <a:ln/>
        </p:spPr>
        <p:txBody>
          <a:bodyPr wrap="square" lIns="0" tIns="0" rIns="0" bIns="0" rtlCol="0" anchor="t"/>
          <a:lstStyle/>
          <a:p>
            <a:pPr marL="0" indent="0" algn="l">
              <a:lnSpc>
                <a:spcPts val="2850"/>
              </a:lnSpc>
              <a:buNone/>
            </a:pPr>
            <a:r>
              <a:rPr lang="en-US" sz="1600" b="1" dirty="0">
                <a:solidFill>
                  <a:srgbClr val="EBECEF"/>
                </a:solidFill>
                <a:latin typeface="Epilogue" pitchFamily="34" charset="0"/>
                <a:ea typeface="Epilogue" pitchFamily="34" charset="-122"/>
                <a:cs typeface="Epilogue" pitchFamily="34" charset="-120"/>
              </a:rPr>
              <a:t>Example:</a:t>
            </a:r>
            <a:r>
              <a:rPr lang="en-US" sz="1600" dirty="0">
                <a:solidFill>
                  <a:srgbClr val="EBECEF"/>
                </a:solidFill>
                <a:latin typeface="Epilogue" pitchFamily="34" charset="0"/>
                <a:ea typeface="Epilogue" pitchFamily="34" charset="-122"/>
                <a:cs typeface="Epilogue" pitchFamily="34" charset="-120"/>
              </a:rPr>
              <a:t> Apple's design philosophy, hardware/software integration, and ecosystem control have become hallmarks of its edge.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479323"/>
            <a:ext cx="8007787"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Intellectual Capital: Overview</a:t>
            </a:r>
            <a:endParaRPr lang="en-US" sz="4400" dirty="0"/>
          </a:p>
        </p:txBody>
      </p:sp>
      <p:sp>
        <p:nvSpPr>
          <p:cNvPr id="4" name="Text 1"/>
          <p:cNvSpPr/>
          <p:nvPr/>
        </p:nvSpPr>
        <p:spPr>
          <a:xfrm>
            <a:off x="793790" y="1443253"/>
            <a:ext cx="7265689" cy="1299393"/>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Intellectual capital is the specific knowledge, skills, relationships, and organizational systems that help a company succeed and differentiate in the market.</a:t>
            </a:r>
            <a:endParaRPr lang="en-US" sz="1600" dirty="0"/>
          </a:p>
        </p:txBody>
      </p:sp>
      <p:sp>
        <p:nvSpPr>
          <p:cNvPr id="5" name="Text 2"/>
          <p:cNvSpPr/>
          <p:nvPr/>
        </p:nvSpPr>
        <p:spPr>
          <a:xfrm>
            <a:off x="793790" y="2842784"/>
            <a:ext cx="7265690" cy="1176323"/>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The main goal of intellectual capital management is to help companies create more value by making things better or more useful to customers.</a:t>
            </a:r>
            <a:endParaRPr lang="en-US" sz="1600" dirty="0"/>
          </a:p>
        </p:txBody>
      </p:sp>
      <p:sp>
        <p:nvSpPr>
          <p:cNvPr id="6" name="Text 3"/>
          <p:cNvSpPr/>
          <p:nvPr/>
        </p:nvSpPr>
        <p:spPr>
          <a:xfrm>
            <a:off x="793789" y="4276893"/>
            <a:ext cx="7265691" cy="1176323"/>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This requires companies to assess their resources, improve them, and measure how well they create value—all steps that help the organization grow and succeed.</a:t>
            </a:r>
            <a:endParaRPr lang="en-US" sz="1600" dirty="0"/>
          </a:p>
        </p:txBody>
      </p:sp>
      <p:pic>
        <p:nvPicPr>
          <p:cNvPr id="10" name="Εικόνα 9">
            <a:extLst>
              <a:ext uri="{FF2B5EF4-FFF2-40B4-BE49-F238E27FC236}">
                <a16:creationId xmlns:a16="http://schemas.microsoft.com/office/drawing/2014/main" id="{FFF82E60-BA70-2E15-12C2-B171277AC50C}"/>
              </a:ext>
            </a:extLst>
          </p:cNvPr>
          <p:cNvPicPr>
            <a:picLocks noChangeAspect="1"/>
          </p:cNvPicPr>
          <p:nvPr/>
        </p:nvPicPr>
        <p:blipFill>
          <a:blip r:embed="rId3"/>
          <a:stretch>
            <a:fillRect/>
          </a:stretch>
        </p:blipFill>
        <p:spPr>
          <a:xfrm>
            <a:off x="8995146" y="2742646"/>
            <a:ext cx="5124892" cy="25529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9735" y="749379"/>
            <a:ext cx="11263312" cy="660440"/>
          </a:xfrm>
          <a:prstGeom prst="rect">
            <a:avLst/>
          </a:prstGeom>
          <a:noFill/>
          <a:ln/>
        </p:spPr>
        <p:txBody>
          <a:bodyPr wrap="none" lIns="0" tIns="0" rIns="0" bIns="0" rtlCol="0" anchor="t"/>
          <a:lstStyle/>
          <a:p>
            <a:pPr marL="0" indent="0" algn="l">
              <a:lnSpc>
                <a:spcPts val="5200"/>
              </a:lnSpc>
              <a:buNone/>
            </a:pPr>
            <a:r>
              <a:rPr lang="en-US" sz="4400" dirty="0">
                <a:solidFill>
                  <a:srgbClr val="FFFFFF"/>
                </a:solidFill>
                <a:latin typeface="Fraunces Medium" pitchFamily="34" charset="0"/>
                <a:ea typeface="Fraunces Medium" pitchFamily="34" charset="-122"/>
                <a:cs typeface="Fraunces Medium" pitchFamily="34" charset="-120"/>
              </a:rPr>
              <a:t>The Three Dimensions of Intellectual Capital</a:t>
            </a:r>
            <a:endParaRPr lang="en-US" sz="4400" dirty="0"/>
          </a:p>
        </p:txBody>
      </p:sp>
      <p:sp>
        <p:nvSpPr>
          <p:cNvPr id="3" name="Text 1"/>
          <p:cNvSpPr/>
          <p:nvPr/>
        </p:nvSpPr>
        <p:spPr>
          <a:xfrm>
            <a:off x="1949172" y="3239095"/>
            <a:ext cx="2641997" cy="330160"/>
          </a:xfrm>
          <a:prstGeom prst="rect">
            <a:avLst/>
          </a:prstGeom>
          <a:noFill/>
          <a:ln/>
        </p:spPr>
        <p:txBody>
          <a:bodyPr wrap="none" lIns="0" tIns="0" rIns="0" bIns="0" rtlCol="0" anchor="t"/>
          <a:lstStyle/>
          <a:p>
            <a:pPr marL="0" indent="0" algn="r">
              <a:lnSpc>
                <a:spcPts val="2600"/>
              </a:lnSpc>
              <a:buNone/>
            </a:pPr>
            <a:r>
              <a:rPr lang="en-US" sz="2400" dirty="0">
                <a:solidFill>
                  <a:srgbClr val="EBECEF"/>
                </a:solidFill>
                <a:latin typeface="Fraunces Medium" pitchFamily="34" charset="0"/>
                <a:ea typeface="Fraunces Medium" pitchFamily="34" charset="-122"/>
                <a:cs typeface="Fraunces Medium" pitchFamily="34" charset="-120"/>
              </a:rPr>
              <a:t>Human Capital</a:t>
            </a:r>
            <a:endParaRPr lang="en-US" sz="2400" dirty="0"/>
          </a:p>
        </p:txBody>
      </p:sp>
      <p:sp>
        <p:nvSpPr>
          <p:cNvPr id="4" name="Text 2"/>
          <p:cNvSpPr/>
          <p:nvPr/>
        </p:nvSpPr>
        <p:spPr>
          <a:xfrm>
            <a:off x="739735" y="3696057"/>
            <a:ext cx="3851434" cy="676275"/>
          </a:xfrm>
          <a:prstGeom prst="rect">
            <a:avLst/>
          </a:prstGeom>
          <a:noFill/>
          <a:ln/>
        </p:spPr>
        <p:txBody>
          <a:bodyPr wrap="square" lIns="0" tIns="0" rIns="0" bIns="0" rtlCol="0" anchor="t"/>
          <a:lstStyle/>
          <a:p>
            <a:pPr marL="0" indent="0" algn="r">
              <a:lnSpc>
                <a:spcPts val="2650"/>
              </a:lnSpc>
              <a:buNone/>
            </a:pPr>
            <a:r>
              <a:rPr lang="en-US" sz="1600" dirty="0">
                <a:solidFill>
                  <a:srgbClr val="EBECEF"/>
                </a:solidFill>
                <a:latin typeface="Epilogue" pitchFamily="34" charset="0"/>
                <a:ea typeface="Epilogue" pitchFamily="34" charset="-122"/>
                <a:cs typeface="Epilogue" pitchFamily="34" charset="-120"/>
              </a:rPr>
              <a:t>Knowledge and skills employees possess</a:t>
            </a:r>
            <a:endParaRPr lang="en-US" sz="1600" dirty="0"/>
          </a:p>
        </p:txBody>
      </p:sp>
      <p:sp>
        <p:nvSpPr>
          <p:cNvPr id="5" name="Text 3"/>
          <p:cNvSpPr/>
          <p:nvPr/>
        </p:nvSpPr>
        <p:spPr>
          <a:xfrm>
            <a:off x="739735" y="4499134"/>
            <a:ext cx="3851434"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Problem-solving abilities</a:t>
            </a:r>
            <a:endParaRPr lang="en-US" sz="1600" dirty="0"/>
          </a:p>
        </p:txBody>
      </p:sp>
      <p:sp>
        <p:nvSpPr>
          <p:cNvPr id="6" name="Text 4"/>
          <p:cNvSpPr/>
          <p:nvPr/>
        </p:nvSpPr>
        <p:spPr>
          <a:xfrm>
            <a:off x="739735" y="4911209"/>
            <a:ext cx="3851434"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Innovation capacity</a:t>
            </a:r>
            <a:endParaRPr lang="en-US" sz="1600" dirty="0"/>
          </a:p>
        </p:txBody>
      </p:sp>
      <p:sp>
        <p:nvSpPr>
          <p:cNvPr id="7" name="Text 5"/>
          <p:cNvSpPr/>
          <p:nvPr/>
        </p:nvSpPr>
        <p:spPr>
          <a:xfrm>
            <a:off x="739735" y="5323284"/>
            <a:ext cx="3851434"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Training and expertise</a:t>
            </a:r>
            <a:endParaRPr lang="en-US" sz="1600" dirty="0"/>
          </a:p>
        </p:txBody>
      </p:sp>
      <p:sp>
        <p:nvSpPr>
          <p:cNvPr id="8" name="Text 6"/>
          <p:cNvSpPr/>
          <p:nvPr/>
        </p:nvSpPr>
        <p:spPr>
          <a:xfrm>
            <a:off x="739735" y="5735360"/>
            <a:ext cx="3851434"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Mental and physical well-being</a:t>
            </a:r>
            <a:endParaRPr lang="en-US" sz="1600" dirty="0"/>
          </a:p>
        </p:txBody>
      </p:sp>
      <p:pic>
        <p:nvPicPr>
          <p:cNvPr id="9" name="Image 0" descr="preencoded.png"/>
          <p:cNvPicPr>
            <a:picLocks noChangeAspect="1"/>
          </p:cNvPicPr>
          <p:nvPr/>
        </p:nvPicPr>
        <p:blipFill>
          <a:blip r:embed="rId3"/>
          <a:stretch>
            <a:fillRect/>
          </a:stretch>
        </p:blipFill>
        <p:spPr>
          <a:xfrm>
            <a:off x="5013841" y="2354937"/>
            <a:ext cx="4602718" cy="4602718"/>
          </a:xfrm>
          <a:prstGeom prst="rect">
            <a:avLst/>
          </a:prstGeom>
        </p:spPr>
      </p:pic>
      <p:pic>
        <p:nvPicPr>
          <p:cNvPr id="10" name="Image 1" descr="preencoded.png"/>
          <p:cNvPicPr>
            <a:picLocks noChangeAspect="1"/>
          </p:cNvPicPr>
          <p:nvPr/>
        </p:nvPicPr>
        <p:blipFill>
          <a:blip r:embed="rId4"/>
          <a:stretch>
            <a:fillRect/>
          </a:stretch>
        </p:blipFill>
        <p:spPr>
          <a:xfrm>
            <a:off x="5546050" y="4458653"/>
            <a:ext cx="316230" cy="395288"/>
          </a:xfrm>
          <a:prstGeom prst="rect">
            <a:avLst/>
          </a:prstGeom>
        </p:spPr>
      </p:pic>
      <p:sp>
        <p:nvSpPr>
          <p:cNvPr id="11" name="Text 7"/>
          <p:cNvSpPr/>
          <p:nvPr/>
        </p:nvSpPr>
        <p:spPr>
          <a:xfrm>
            <a:off x="9933503" y="1832491"/>
            <a:ext cx="2641997" cy="330160"/>
          </a:xfrm>
          <a:prstGeom prst="rect">
            <a:avLst/>
          </a:prstGeom>
          <a:noFill/>
          <a:ln/>
        </p:spPr>
        <p:txBody>
          <a:bodyPr wrap="none" lIns="0" tIns="0" rIns="0" bIns="0" rtlCol="0" anchor="t"/>
          <a:lstStyle/>
          <a:p>
            <a:pPr marL="0" indent="0" algn="l">
              <a:lnSpc>
                <a:spcPts val="2600"/>
              </a:lnSpc>
              <a:buNone/>
            </a:pPr>
            <a:r>
              <a:rPr lang="en-US" sz="2400" dirty="0">
                <a:solidFill>
                  <a:srgbClr val="EBECEF"/>
                </a:solidFill>
                <a:latin typeface="Fraunces Medium" pitchFamily="34" charset="0"/>
                <a:ea typeface="Fraunces Medium" pitchFamily="34" charset="-122"/>
                <a:cs typeface="Fraunces Medium" pitchFamily="34" charset="-120"/>
              </a:rPr>
              <a:t>Structural Capital</a:t>
            </a:r>
            <a:endParaRPr lang="en-US" sz="2400" dirty="0"/>
          </a:p>
        </p:txBody>
      </p:sp>
      <p:sp>
        <p:nvSpPr>
          <p:cNvPr id="12" name="Text 8"/>
          <p:cNvSpPr/>
          <p:nvPr/>
        </p:nvSpPr>
        <p:spPr>
          <a:xfrm>
            <a:off x="9933503" y="2289453"/>
            <a:ext cx="3957161" cy="338138"/>
          </a:xfrm>
          <a:prstGeom prst="rect">
            <a:avLst/>
          </a:prstGeom>
          <a:noFill/>
          <a:ln/>
        </p:spPr>
        <p:txBody>
          <a:bodyPr wrap="none" lIns="0" tIns="0" rIns="0" bIns="0" rtlCol="0" anchor="t"/>
          <a:lstStyle/>
          <a:p>
            <a:pPr marL="0" indent="0" algn="l">
              <a:lnSpc>
                <a:spcPts val="2650"/>
              </a:lnSpc>
              <a:buNone/>
            </a:pPr>
            <a:r>
              <a:rPr lang="en-US" sz="1600" dirty="0">
                <a:solidFill>
                  <a:srgbClr val="EBECEF"/>
                </a:solidFill>
                <a:latin typeface="Epilogue" pitchFamily="34" charset="0"/>
                <a:ea typeface="Epilogue" pitchFamily="34" charset="-122"/>
                <a:cs typeface="Epilogue" pitchFamily="34" charset="-120"/>
              </a:rPr>
              <a:t>Systems that support employees</a:t>
            </a:r>
            <a:endParaRPr lang="en-US" sz="1600" dirty="0"/>
          </a:p>
        </p:txBody>
      </p:sp>
      <p:sp>
        <p:nvSpPr>
          <p:cNvPr id="13" name="Text 9"/>
          <p:cNvSpPr/>
          <p:nvPr/>
        </p:nvSpPr>
        <p:spPr>
          <a:xfrm>
            <a:off x="9933503" y="2754392"/>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Organizational values and culture</a:t>
            </a:r>
            <a:endParaRPr lang="en-US" sz="1600" dirty="0"/>
          </a:p>
        </p:txBody>
      </p:sp>
      <p:sp>
        <p:nvSpPr>
          <p:cNvPr id="14" name="Text 10"/>
          <p:cNvSpPr/>
          <p:nvPr/>
        </p:nvSpPr>
        <p:spPr>
          <a:xfrm>
            <a:off x="9933503" y="3166467"/>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Intellectual property</a:t>
            </a:r>
            <a:endParaRPr lang="en-US" sz="1600" dirty="0"/>
          </a:p>
        </p:txBody>
      </p:sp>
      <p:sp>
        <p:nvSpPr>
          <p:cNvPr id="15" name="Text 11"/>
          <p:cNvSpPr/>
          <p:nvPr/>
        </p:nvSpPr>
        <p:spPr>
          <a:xfrm>
            <a:off x="9933503" y="3578543"/>
            <a:ext cx="3957161" cy="676275"/>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Databases and information systems</a:t>
            </a:r>
            <a:endParaRPr lang="en-US" sz="1600" dirty="0"/>
          </a:p>
        </p:txBody>
      </p:sp>
      <p:sp>
        <p:nvSpPr>
          <p:cNvPr id="16" name="Text 12"/>
          <p:cNvSpPr/>
          <p:nvPr/>
        </p:nvSpPr>
        <p:spPr>
          <a:xfrm>
            <a:off x="9933503" y="4328755"/>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Processes and methodologies</a:t>
            </a:r>
            <a:endParaRPr lang="en-US" sz="1600" dirty="0"/>
          </a:p>
        </p:txBody>
      </p:sp>
      <p:pic>
        <p:nvPicPr>
          <p:cNvPr id="17" name="Image 2" descr="preencoded.png"/>
          <p:cNvPicPr>
            <a:picLocks noChangeAspect="1"/>
          </p:cNvPicPr>
          <p:nvPr/>
        </p:nvPicPr>
        <p:blipFill>
          <a:blip r:embed="rId5"/>
          <a:stretch>
            <a:fillRect/>
          </a:stretch>
        </p:blipFill>
        <p:spPr>
          <a:xfrm>
            <a:off x="5013841" y="2354937"/>
            <a:ext cx="4602718" cy="4602718"/>
          </a:xfrm>
          <a:prstGeom prst="rect">
            <a:avLst/>
          </a:prstGeom>
        </p:spPr>
      </p:pic>
      <p:pic>
        <p:nvPicPr>
          <p:cNvPr id="18" name="Image 3" descr="preencoded.png"/>
          <p:cNvPicPr>
            <a:picLocks noChangeAspect="1"/>
          </p:cNvPicPr>
          <p:nvPr/>
        </p:nvPicPr>
        <p:blipFill>
          <a:blip r:embed="rId6"/>
          <a:stretch>
            <a:fillRect/>
          </a:stretch>
        </p:blipFill>
        <p:spPr>
          <a:xfrm>
            <a:off x="7962543" y="3063478"/>
            <a:ext cx="316230" cy="395288"/>
          </a:xfrm>
          <a:prstGeom prst="rect">
            <a:avLst/>
          </a:prstGeom>
        </p:spPr>
      </p:pic>
      <p:sp>
        <p:nvSpPr>
          <p:cNvPr id="19" name="Text 13"/>
          <p:cNvSpPr/>
          <p:nvPr/>
        </p:nvSpPr>
        <p:spPr>
          <a:xfrm>
            <a:off x="9933503" y="4983837"/>
            <a:ext cx="2641997" cy="330160"/>
          </a:xfrm>
          <a:prstGeom prst="rect">
            <a:avLst/>
          </a:prstGeom>
          <a:noFill/>
          <a:ln/>
        </p:spPr>
        <p:txBody>
          <a:bodyPr wrap="none" lIns="0" tIns="0" rIns="0" bIns="0" rtlCol="0" anchor="t"/>
          <a:lstStyle/>
          <a:p>
            <a:pPr marL="0" indent="0" algn="l">
              <a:lnSpc>
                <a:spcPts val="2600"/>
              </a:lnSpc>
              <a:buNone/>
            </a:pPr>
            <a:r>
              <a:rPr lang="en-US" sz="2400" dirty="0">
                <a:solidFill>
                  <a:srgbClr val="EBECEF"/>
                </a:solidFill>
                <a:latin typeface="Fraunces Medium" pitchFamily="34" charset="0"/>
                <a:ea typeface="Fraunces Medium" pitchFamily="34" charset="-122"/>
                <a:cs typeface="Fraunces Medium" pitchFamily="34" charset="-120"/>
              </a:rPr>
              <a:t>Relational Capital</a:t>
            </a:r>
            <a:endParaRPr lang="en-US" sz="2400" dirty="0"/>
          </a:p>
        </p:txBody>
      </p:sp>
      <p:sp>
        <p:nvSpPr>
          <p:cNvPr id="20" name="Text 14"/>
          <p:cNvSpPr/>
          <p:nvPr/>
        </p:nvSpPr>
        <p:spPr>
          <a:xfrm>
            <a:off x="9933503" y="5440799"/>
            <a:ext cx="3957161" cy="338138"/>
          </a:xfrm>
          <a:prstGeom prst="rect">
            <a:avLst/>
          </a:prstGeom>
          <a:noFill/>
          <a:ln/>
        </p:spPr>
        <p:txBody>
          <a:bodyPr wrap="none" lIns="0" tIns="0" rIns="0" bIns="0" rtlCol="0" anchor="t"/>
          <a:lstStyle/>
          <a:p>
            <a:pPr marL="0" indent="0" algn="l">
              <a:lnSpc>
                <a:spcPts val="2650"/>
              </a:lnSpc>
              <a:buNone/>
            </a:pPr>
            <a:r>
              <a:rPr lang="en-US" sz="1600" dirty="0">
                <a:solidFill>
                  <a:srgbClr val="EBECEF"/>
                </a:solidFill>
                <a:latin typeface="Epilogue" pitchFamily="34" charset="0"/>
                <a:ea typeface="Epilogue" pitchFamily="34" charset="-122"/>
                <a:cs typeface="Epilogue" pitchFamily="34" charset="-120"/>
              </a:rPr>
              <a:t>Value from external relationships</a:t>
            </a:r>
            <a:endParaRPr lang="en-US" sz="1600" dirty="0"/>
          </a:p>
        </p:txBody>
      </p:sp>
      <p:sp>
        <p:nvSpPr>
          <p:cNvPr id="21" name="Text 15"/>
          <p:cNvSpPr/>
          <p:nvPr/>
        </p:nvSpPr>
        <p:spPr>
          <a:xfrm>
            <a:off x="9933503" y="5905738"/>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Customer trust and loyalty</a:t>
            </a:r>
            <a:endParaRPr lang="en-US" sz="1600" dirty="0"/>
          </a:p>
        </p:txBody>
      </p:sp>
      <p:sp>
        <p:nvSpPr>
          <p:cNvPr id="22" name="Text 16"/>
          <p:cNvSpPr/>
          <p:nvPr/>
        </p:nvSpPr>
        <p:spPr>
          <a:xfrm>
            <a:off x="9933503" y="6317813"/>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Supplier relationships</a:t>
            </a:r>
            <a:endParaRPr lang="en-US" sz="1600" dirty="0"/>
          </a:p>
        </p:txBody>
      </p:sp>
      <p:sp>
        <p:nvSpPr>
          <p:cNvPr id="23" name="Text 17"/>
          <p:cNvSpPr/>
          <p:nvPr/>
        </p:nvSpPr>
        <p:spPr>
          <a:xfrm>
            <a:off x="9933503" y="6729889"/>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EBECEF"/>
                </a:solidFill>
                <a:latin typeface="Epilogue" pitchFamily="34" charset="0"/>
                <a:ea typeface="Epilogue" pitchFamily="34" charset="-122"/>
                <a:cs typeface="Epilogue" pitchFamily="34" charset="-120"/>
              </a:rPr>
              <a:t>Brand reputation</a:t>
            </a:r>
            <a:endParaRPr lang="en-US" sz="1600" dirty="0"/>
          </a:p>
        </p:txBody>
      </p:sp>
      <p:sp>
        <p:nvSpPr>
          <p:cNvPr id="24" name="Text 18"/>
          <p:cNvSpPr/>
          <p:nvPr/>
        </p:nvSpPr>
        <p:spPr>
          <a:xfrm>
            <a:off x="9933503" y="7141964"/>
            <a:ext cx="3957161" cy="33813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BECEF"/>
                </a:solidFill>
                <a:latin typeface="Epilogue" pitchFamily="34" charset="0"/>
                <a:ea typeface="Epilogue" pitchFamily="34" charset="-122"/>
                <a:cs typeface="Epilogue" pitchFamily="34" charset="-120"/>
              </a:rPr>
              <a:t>M</a:t>
            </a:r>
            <a:r>
              <a:rPr lang="en-US" sz="1600" dirty="0">
                <a:solidFill>
                  <a:srgbClr val="EBECEF"/>
                </a:solidFill>
                <a:latin typeface="Epilogue" pitchFamily="34" charset="0"/>
                <a:ea typeface="Epilogue" pitchFamily="34" charset="-122"/>
                <a:cs typeface="Epilogue" pitchFamily="34" charset="-120"/>
              </a:rPr>
              <a:t>arket positioning</a:t>
            </a:r>
            <a:endParaRPr lang="en-US" sz="1600" dirty="0"/>
          </a:p>
        </p:txBody>
      </p:sp>
      <p:pic>
        <p:nvPicPr>
          <p:cNvPr id="25" name="Image 4" descr="preencoded.png"/>
          <p:cNvPicPr>
            <a:picLocks noChangeAspect="1"/>
          </p:cNvPicPr>
          <p:nvPr/>
        </p:nvPicPr>
        <p:blipFill>
          <a:blip r:embed="rId7"/>
          <a:stretch>
            <a:fillRect/>
          </a:stretch>
        </p:blipFill>
        <p:spPr>
          <a:xfrm>
            <a:off x="5013841" y="2354937"/>
            <a:ext cx="4602718" cy="4602718"/>
          </a:xfrm>
          <a:prstGeom prst="rect">
            <a:avLst/>
          </a:prstGeom>
        </p:spPr>
      </p:pic>
      <p:pic>
        <p:nvPicPr>
          <p:cNvPr id="26" name="Image 5" descr="preencoded.png"/>
          <p:cNvPicPr>
            <a:picLocks noChangeAspect="1"/>
          </p:cNvPicPr>
          <p:nvPr/>
        </p:nvPicPr>
        <p:blipFill>
          <a:blip r:embed="rId8"/>
          <a:stretch>
            <a:fillRect/>
          </a:stretch>
        </p:blipFill>
        <p:spPr>
          <a:xfrm>
            <a:off x="7962543" y="5853708"/>
            <a:ext cx="316230" cy="395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71205"/>
            <a:ext cx="9976009"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Human Capital: The Knowledge Base</a:t>
            </a:r>
            <a:endParaRPr lang="en-US" sz="4400" dirty="0"/>
          </a:p>
        </p:txBody>
      </p:sp>
      <p:sp>
        <p:nvSpPr>
          <p:cNvPr id="4" name="Text 1"/>
          <p:cNvSpPr/>
          <p:nvPr/>
        </p:nvSpPr>
        <p:spPr>
          <a:xfrm>
            <a:off x="6239828" y="2346960"/>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FFFFFF"/>
                </a:solidFill>
                <a:latin typeface="Fraunces Medium" pitchFamily="34" charset="0"/>
                <a:ea typeface="Fraunces Medium" pitchFamily="34" charset="-122"/>
                <a:cs typeface="Fraunces Medium" pitchFamily="34" charset="-120"/>
              </a:rPr>
              <a:t>Key Characteristics</a:t>
            </a:r>
            <a:endParaRPr lang="en-US" sz="2400" dirty="0"/>
          </a:p>
        </p:txBody>
      </p:sp>
      <p:sp>
        <p:nvSpPr>
          <p:cNvPr id="5" name="Text 2"/>
          <p:cNvSpPr/>
          <p:nvPr/>
        </p:nvSpPr>
        <p:spPr>
          <a:xfrm>
            <a:off x="6239828" y="2928104"/>
            <a:ext cx="7604284" cy="725805"/>
          </a:xfrm>
          <a:prstGeom prst="rect">
            <a:avLst/>
          </a:prstGeom>
          <a:noFill/>
          <a:ln/>
        </p:spPr>
        <p:txBody>
          <a:bodyPr wrap="square" lIns="0" tIns="0" rIns="0" bIns="0" rtlCol="0" anchor="t"/>
          <a:lstStyle/>
          <a:p>
            <a:pPr marL="0" indent="0" algn="l">
              <a:lnSpc>
                <a:spcPts val="2850"/>
              </a:lnSpc>
              <a:buNone/>
            </a:pPr>
            <a:r>
              <a:rPr lang="en-US" sz="1600" dirty="0">
                <a:solidFill>
                  <a:srgbClr val="8C98CA"/>
                </a:solidFill>
                <a:latin typeface="Epilogue" pitchFamily="34" charset="0"/>
                <a:ea typeface="Epilogue" pitchFamily="34" charset="-122"/>
                <a:cs typeface="Epilogue" pitchFamily="34" charset="-120"/>
              </a:rPr>
              <a:t>Human capital</a:t>
            </a:r>
            <a:r>
              <a:rPr lang="en-US" sz="1600" dirty="0">
                <a:solidFill>
                  <a:srgbClr val="EBECEF"/>
                </a:solidFill>
                <a:latin typeface="Epilogue" pitchFamily="34" charset="0"/>
                <a:ea typeface="Epilogue" pitchFamily="34" charset="-122"/>
                <a:cs typeface="Epilogue" pitchFamily="34" charset="-120"/>
              </a:rPr>
              <a:t> refers to the knowledge and skills that employees bring to an organization.</a:t>
            </a:r>
            <a:endParaRPr lang="en-US" sz="1600" dirty="0"/>
          </a:p>
        </p:txBody>
      </p:sp>
      <p:sp>
        <p:nvSpPr>
          <p:cNvPr id="6" name="Text 3"/>
          <p:cNvSpPr/>
          <p:nvPr/>
        </p:nvSpPr>
        <p:spPr>
          <a:xfrm>
            <a:off x="6239828" y="385798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Represents ability to solve problems and support innovation</a:t>
            </a:r>
            <a:endParaRPr lang="en-US" sz="1600" dirty="0"/>
          </a:p>
        </p:txBody>
      </p:sp>
      <p:sp>
        <p:nvSpPr>
          <p:cNvPr id="7" name="Text 4"/>
          <p:cNvSpPr/>
          <p:nvPr/>
        </p:nvSpPr>
        <p:spPr>
          <a:xfrm>
            <a:off x="6239828" y="4300180"/>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Includes training, well-being, and approach to tasks</a:t>
            </a:r>
            <a:endParaRPr lang="en-US" sz="1600" dirty="0"/>
          </a:p>
        </p:txBody>
      </p:sp>
      <p:sp>
        <p:nvSpPr>
          <p:cNvPr id="8" name="Text 5"/>
          <p:cNvSpPr/>
          <p:nvPr/>
        </p:nvSpPr>
        <p:spPr>
          <a:xfrm>
            <a:off x="6239828" y="474237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Tied to employee productivity, satisfaction, and loyalty</a:t>
            </a:r>
            <a:endParaRPr lang="en-US" sz="1600" dirty="0"/>
          </a:p>
        </p:txBody>
      </p:sp>
      <p:sp>
        <p:nvSpPr>
          <p:cNvPr id="9" name="Text 6"/>
          <p:cNvSpPr/>
          <p:nvPr/>
        </p:nvSpPr>
        <p:spPr>
          <a:xfrm>
            <a:off x="6239828" y="518457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Belongs to people, not the organization itself</a:t>
            </a:r>
            <a:endParaRPr lang="en-US" sz="1600" dirty="0"/>
          </a:p>
        </p:txBody>
      </p:sp>
      <p:sp>
        <p:nvSpPr>
          <p:cNvPr id="10" name="Text 7"/>
          <p:cNvSpPr/>
          <p:nvPr/>
        </p:nvSpPr>
        <p:spPr>
          <a:xfrm>
            <a:off x="6239828" y="5751552"/>
            <a:ext cx="7604284"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If workforce knowledge becomes outdated without mechanisms for keeping skills current, this asset diminishes in value</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pic>
        <p:nvPicPr>
          <p:cNvPr id="12" name="Εικόνα 11">
            <a:extLst>
              <a:ext uri="{FF2B5EF4-FFF2-40B4-BE49-F238E27FC236}">
                <a16:creationId xmlns:a16="http://schemas.microsoft.com/office/drawing/2014/main" id="{95F69DC6-EBD4-0241-3223-1FFF8319ECC7}"/>
              </a:ext>
            </a:extLst>
          </p:cNvPr>
          <p:cNvPicPr>
            <a:picLocks noChangeAspect="1"/>
          </p:cNvPicPr>
          <p:nvPr/>
        </p:nvPicPr>
        <p:blipFill>
          <a:blip r:embed="rId3"/>
          <a:stretch>
            <a:fillRect/>
          </a:stretch>
        </p:blipFill>
        <p:spPr>
          <a:xfrm>
            <a:off x="793790" y="2307506"/>
            <a:ext cx="4885015" cy="45363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24451"/>
            <a:ext cx="8284726" cy="708779"/>
          </a:xfrm>
          <a:prstGeom prst="rect">
            <a:avLst/>
          </a:prstGeom>
          <a:noFill/>
          <a:ln/>
        </p:spPr>
        <p:txBody>
          <a:bodyPr wrap="none" lIns="0" tIns="0" rIns="0" bIns="0" rtlCol="0" anchor="t"/>
          <a:lstStyle/>
          <a:p>
            <a:pPr marL="0" indent="0" algn="l">
              <a:lnSpc>
                <a:spcPts val="5550"/>
              </a:lnSpc>
              <a:buNone/>
            </a:pPr>
            <a:r>
              <a:rPr lang="en-US" sz="4400" dirty="0">
                <a:solidFill>
                  <a:srgbClr val="FFFFFF"/>
                </a:solidFill>
                <a:latin typeface="Fraunces Medium" pitchFamily="34" charset="0"/>
                <a:ea typeface="Fraunces Medium" pitchFamily="34" charset="-122"/>
                <a:cs typeface="Fraunces Medium" pitchFamily="34" charset="-120"/>
              </a:rPr>
              <a:t>Structural &amp; Relational Capital</a:t>
            </a:r>
            <a:endParaRPr lang="en-US" sz="4400" dirty="0"/>
          </a:p>
        </p:txBody>
      </p:sp>
      <p:sp>
        <p:nvSpPr>
          <p:cNvPr id="3" name="Shape 1"/>
          <p:cNvSpPr/>
          <p:nvPr/>
        </p:nvSpPr>
        <p:spPr>
          <a:xfrm>
            <a:off x="793790" y="2486858"/>
            <a:ext cx="6407944" cy="4418290"/>
          </a:xfrm>
          <a:prstGeom prst="roundRect">
            <a:avLst>
              <a:gd name="adj" fmla="val 2156"/>
            </a:avLst>
          </a:prstGeom>
          <a:solidFill>
            <a:srgbClr val="080E26"/>
          </a:solidFill>
          <a:ln w="30480">
            <a:solidFill>
              <a:srgbClr val="414A70"/>
            </a:solidFill>
            <a:prstDash val="solid"/>
          </a:ln>
        </p:spPr>
      </p:sp>
      <p:sp>
        <p:nvSpPr>
          <p:cNvPr id="4" name="Text 2"/>
          <p:cNvSpPr/>
          <p:nvPr/>
        </p:nvSpPr>
        <p:spPr>
          <a:xfrm>
            <a:off x="1051084" y="2744152"/>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Structural Capital</a:t>
            </a:r>
            <a:endParaRPr lang="en-US" sz="2400" dirty="0"/>
          </a:p>
        </p:txBody>
      </p:sp>
      <p:sp>
        <p:nvSpPr>
          <p:cNvPr id="5" name="Text 3"/>
          <p:cNvSpPr/>
          <p:nvPr/>
        </p:nvSpPr>
        <p:spPr>
          <a:xfrm>
            <a:off x="1051084" y="3234571"/>
            <a:ext cx="5893356"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Non-physical assets and systems that help an organization work efficiently:</a:t>
            </a:r>
            <a:endParaRPr lang="en-US" sz="1600" dirty="0"/>
          </a:p>
        </p:txBody>
      </p:sp>
      <p:sp>
        <p:nvSpPr>
          <p:cNvPr id="6" name="Text 4"/>
          <p:cNvSpPr/>
          <p:nvPr/>
        </p:nvSpPr>
        <p:spPr>
          <a:xfrm>
            <a:off x="1051084" y="4096464"/>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Company values, culture, and methods</a:t>
            </a:r>
            <a:endParaRPr lang="en-US" sz="1600" dirty="0"/>
          </a:p>
        </p:txBody>
      </p:sp>
      <p:sp>
        <p:nvSpPr>
          <p:cNvPr id="7" name="Text 5"/>
          <p:cNvSpPr/>
          <p:nvPr/>
        </p:nvSpPr>
        <p:spPr>
          <a:xfrm>
            <a:off x="1051084" y="4538663"/>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Intellectual property (patents, trademarks)</a:t>
            </a:r>
            <a:endParaRPr lang="en-US" sz="1600" dirty="0"/>
          </a:p>
        </p:txBody>
      </p:sp>
      <p:sp>
        <p:nvSpPr>
          <p:cNvPr id="8" name="Text 6"/>
          <p:cNvSpPr/>
          <p:nvPr/>
        </p:nvSpPr>
        <p:spPr>
          <a:xfrm>
            <a:off x="1051084" y="4980861"/>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Databases, software, information systems</a:t>
            </a:r>
            <a:endParaRPr lang="en-US" sz="1600" dirty="0"/>
          </a:p>
        </p:txBody>
      </p:sp>
      <p:sp>
        <p:nvSpPr>
          <p:cNvPr id="9" name="Text 7"/>
          <p:cNvSpPr/>
          <p:nvPr/>
        </p:nvSpPr>
        <p:spPr>
          <a:xfrm>
            <a:off x="1051084" y="5423059"/>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Leadership structures</a:t>
            </a:r>
            <a:endParaRPr lang="en-US" sz="1600" dirty="0"/>
          </a:p>
        </p:txBody>
      </p:sp>
      <p:sp>
        <p:nvSpPr>
          <p:cNvPr id="10" name="Text 8"/>
          <p:cNvSpPr/>
          <p:nvPr/>
        </p:nvSpPr>
        <p:spPr>
          <a:xfrm>
            <a:off x="1051084" y="5922050"/>
            <a:ext cx="5893356"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Unlike human capital, structural capital remains with the organization when employees leave.</a:t>
            </a:r>
            <a:endParaRPr lang="en-US" sz="1600" dirty="0"/>
          </a:p>
        </p:txBody>
      </p:sp>
      <p:sp>
        <p:nvSpPr>
          <p:cNvPr id="11" name="Shape 9"/>
          <p:cNvSpPr/>
          <p:nvPr/>
        </p:nvSpPr>
        <p:spPr>
          <a:xfrm>
            <a:off x="7428548" y="2486858"/>
            <a:ext cx="6408063" cy="4418290"/>
          </a:xfrm>
          <a:prstGeom prst="roundRect">
            <a:avLst>
              <a:gd name="adj" fmla="val 2156"/>
            </a:avLst>
          </a:prstGeom>
          <a:solidFill>
            <a:srgbClr val="080E26"/>
          </a:solidFill>
          <a:ln w="30480">
            <a:solidFill>
              <a:srgbClr val="414A70"/>
            </a:solidFill>
            <a:prstDash val="solid"/>
          </a:ln>
        </p:spPr>
      </p:sp>
      <p:sp>
        <p:nvSpPr>
          <p:cNvPr id="12" name="Text 10"/>
          <p:cNvSpPr/>
          <p:nvPr/>
        </p:nvSpPr>
        <p:spPr>
          <a:xfrm>
            <a:off x="7685842" y="2744152"/>
            <a:ext cx="3887153" cy="354330"/>
          </a:xfrm>
          <a:prstGeom prst="rect">
            <a:avLst/>
          </a:prstGeom>
          <a:noFill/>
          <a:ln/>
        </p:spPr>
        <p:txBody>
          <a:bodyPr wrap="none" lIns="0" tIns="0" rIns="0" bIns="0" rtlCol="0" anchor="t"/>
          <a:lstStyle/>
          <a:p>
            <a:pPr marL="0" indent="0" algn="l">
              <a:lnSpc>
                <a:spcPts val="2750"/>
              </a:lnSpc>
              <a:buNone/>
            </a:pPr>
            <a:r>
              <a:rPr lang="en-US" sz="2400" dirty="0">
                <a:solidFill>
                  <a:srgbClr val="EBECEF"/>
                </a:solidFill>
                <a:latin typeface="Fraunces Medium" pitchFamily="34" charset="0"/>
                <a:ea typeface="Fraunces Medium" pitchFamily="34" charset="-122"/>
                <a:cs typeface="Fraunces Medium" pitchFamily="34" charset="-120"/>
              </a:rPr>
              <a:t>Relational/Customer Capital</a:t>
            </a:r>
            <a:endParaRPr lang="en-US" sz="2400" dirty="0"/>
          </a:p>
        </p:txBody>
      </p:sp>
      <p:sp>
        <p:nvSpPr>
          <p:cNvPr id="13" name="Text 11"/>
          <p:cNvSpPr/>
          <p:nvPr/>
        </p:nvSpPr>
        <p:spPr>
          <a:xfrm>
            <a:off x="7685842" y="3234571"/>
            <a:ext cx="5893475"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Value derived from relationships with external stakeholders:</a:t>
            </a:r>
            <a:endParaRPr lang="en-US" sz="1600" dirty="0"/>
          </a:p>
        </p:txBody>
      </p:sp>
      <p:sp>
        <p:nvSpPr>
          <p:cNvPr id="14" name="Text 12"/>
          <p:cNvSpPr/>
          <p:nvPr/>
        </p:nvSpPr>
        <p:spPr>
          <a:xfrm>
            <a:off x="7685842" y="4096464"/>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Trust and loyalty built through connections</a:t>
            </a:r>
            <a:endParaRPr lang="en-US" sz="1600" dirty="0"/>
          </a:p>
        </p:txBody>
      </p:sp>
      <p:sp>
        <p:nvSpPr>
          <p:cNvPr id="15" name="Text 13"/>
          <p:cNvSpPr/>
          <p:nvPr/>
        </p:nvSpPr>
        <p:spPr>
          <a:xfrm>
            <a:off x="7685842" y="4538663"/>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Market image and reputation</a:t>
            </a:r>
            <a:endParaRPr lang="en-US" sz="1600" dirty="0"/>
          </a:p>
        </p:txBody>
      </p:sp>
      <p:sp>
        <p:nvSpPr>
          <p:cNvPr id="16" name="Text 14"/>
          <p:cNvSpPr/>
          <p:nvPr/>
        </p:nvSpPr>
        <p:spPr>
          <a:xfrm>
            <a:off x="7685842" y="4980861"/>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Customer licenses and brand names</a:t>
            </a:r>
            <a:endParaRPr lang="en-US" sz="1600" dirty="0"/>
          </a:p>
        </p:txBody>
      </p:sp>
      <p:sp>
        <p:nvSpPr>
          <p:cNvPr id="17" name="Text 15"/>
          <p:cNvSpPr/>
          <p:nvPr/>
        </p:nvSpPr>
        <p:spPr>
          <a:xfrm>
            <a:off x="7685842" y="5423059"/>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EBECEF"/>
                </a:solidFill>
                <a:latin typeface="Epilogue" pitchFamily="34" charset="0"/>
                <a:ea typeface="Epilogue" pitchFamily="34" charset="-122"/>
                <a:cs typeface="Epilogue" pitchFamily="34" charset="-120"/>
              </a:rPr>
              <a:t>Partnerships and alliances</a:t>
            </a:r>
            <a:endParaRPr lang="en-US" sz="1600" dirty="0"/>
          </a:p>
        </p:txBody>
      </p:sp>
      <p:sp>
        <p:nvSpPr>
          <p:cNvPr id="18" name="Text 16"/>
          <p:cNvSpPr/>
          <p:nvPr/>
        </p:nvSpPr>
        <p:spPr>
          <a:xfrm>
            <a:off x="7685842" y="5922050"/>
            <a:ext cx="5893475" cy="725805"/>
          </a:xfrm>
          <a:prstGeom prst="rect">
            <a:avLst/>
          </a:prstGeom>
          <a:noFill/>
          <a:ln/>
        </p:spPr>
        <p:txBody>
          <a:bodyPr wrap="square" lIns="0" tIns="0" rIns="0" bIns="0" rtlCol="0" anchor="t"/>
          <a:lstStyle/>
          <a:p>
            <a:pPr marL="0" indent="0" algn="l">
              <a:lnSpc>
                <a:spcPts val="2850"/>
              </a:lnSpc>
              <a:buNone/>
            </a:pPr>
            <a:r>
              <a:rPr lang="en-US" sz="1600" dirty="0">
                <a:solidFill>
                  <a:srgbClr val="EBECEF"/>
                </a:solidFill>
                <a:latin typeface="Epilogue" pitchFamily="34" charset="0"/>
                <a:ea typeface="Epilogue" pitchFamily="34" charset="-122"/>
                <a:cs typeface="Epilogue" pitchFamily="34" charset="-120"/>
              </a:rPr>
              <a:t>Critical for internal operations and market competitiveness.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2752</Words>
  <Application>Microsoft Office PowerPoint</Application>
  <PresentationFormat>Προσαρμογή</PresentationFormat>
  <Paragraphs>257</Paragraphs>
  <Slides>16</Slides>
  <Notes>16</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16</vt:i4>
      </vt:variant>
    </vt:vector>
  </HeadingPairs>
  <TitlesOfParts>
    <vt:vector size="20" baseType="lpstr">
      <vt:lpstr>Fraunces Medium</vt:lpstr>
      <vt:lpstr>Arial</vt:lpstr>
      <vt:lpstr>Epilogue</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Yiannis Mantzakos</cp:lastModifiedBy>
  <cp:revision>46</cp:revision>
  <dcterms:created xsi:type="dcterms:W3CDTF">2025-08-29T16:38:52Z</dcterms:created>
  <dcterms:modified xsi:type="dcterms:W3CDTF">2025-09-24T15:51:30Z</dcterms:modified>
</cp:coreProperties>
</file>